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77" r:id="rId3"/>
    <p:sldId id="279" r:id="rId4"/>
    <p:sldId id="280" r:id="rId5"/>
    <p:sldId id="281" r:id="rId6"/>
    <p:sldId id="273" r:id="rId7"/>
    <p:sldId id="282" r:id="rId8"/>
    <p:sldId id="284" r:id="rId9"/>
    <p:sldId id="283" r:id="rId10"/>
    <p:sldId id="278" r:id="rId11"/>
    <p:sldId id="285" r:id="rId12"/>
    <p:sldId id="286" r:id="rId13"/>
    <p:sldId id="287" r:id="rId14"/>
    <p:sldId id="288" r:id="rId15"/>
    <p:sldId id="306" r:id="rId16"/>
    <p:sldId id="289" r:id="rId17"/>
    <p:sldId id="290" r:id="rId18"/>
    <p:sldId id="291" r:id="rId19"/>
    <p:sldId id="292" r:id="rId20"/>
    <p:sldId id="293" r:id="rId21"/>
    <p:sldId id="294" r:id="rId22"/>
    <p:sldId id="296" r:id="rId23"/>
    <p:sldId id="295" r:id="rId24"/>
    <p:sldId id="297" r:id="rId25"/>
    <p:sldId id="299" r:id="rId26"/>
    <p:sldId id="298" r:id="rId27"/>
    <p:sldId id="303" r:id="rId28"/>
    <p:sldId id="301" r:id="rId29"/>
    <p:sldId id="304" r:id="rId30"/>
    <p:sldId id="302" r:id="rId31"/>
    <p:sldId id="305"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76" autoAdjust="0"/>
  </p:normalViewPr>
  <p:slideViewPr>
    <p:cSldViewPr snapToGrid="0">
      <p:cViewPr varScale="1">
        <p:scale>
          <a:sx n="69" d="100"/>
          <a:sy n="69" d="100"/>
        </p:scale>
        <p:origin x="12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223BB-2299-41B8-952A-ABBC8686B17D}" type="datetimeFigureOut">
              <a:rPr lang="zh-CN" altLang="en-US" smtClean="0"/>
              <a:t>2022/4/20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5D087-67A5-4AC1-9E3B-5A40BE4CF4B4}" type="slidenum">
              <a:rPr lang="zh-CN" altLang="en-US" smtClean="0"/>
              <a:t>‹#›</a:t>
            </a:fld>
            <a:endParaRPr lang="zh-CN" altLang="en-US"/>
          </a:p>
        </p:txBody>
      </p:sp>
    </p:spTree>
    <p:extLst>
      <p:ext uri="{BB962C8B-B14F-4D97-AF65-F5344CB8AC3E}">
        <p14:creationId xmlns:p14="http://schemas.microsoft.com/office/powerpoint/2010/main" val="37444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慕尼黑工业大学</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4456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首先文章通过实验评测</a:t>
            </a:r>
            <a:r>
              <a:rPr lang="en-US" altLang="zh-CN" dirty="0"/>
              <a:t>5</a:t>
            </a:r>
            <a:r>
              <a:rPr lang="zh-CN" altLang="en-US" dirty="0"/>
              <a:t>个数据库系统的基数预估的质量</a:t>
            </a:r>
            <a:endParaRPr lang="en-US" altLang="zh-CN" dirty="0"/>
          </a:p>
          <a:p>
            <a:r>
              <a:rPr lang="en-US" altLang="zh-CN" b="0" i="0" dirty="0" err="1">
                <a:solidFill>
                  <a:srgbClr val="121212"/>
                </a:solidFill>
                <a:effectLst/>
                <a:latin typeface="-apple-system"/>
              </a:rPr>
              <a:t>HyPer</a:t>
            </a:r>
            <a:r>
              <a:rPr lang="zh-CN" altLang="en-US" b="0" i="0" dirty="0">
                <a:solidFill>
                  <a:srgbClr val="121212"/>
                </a:solidFill>
                <a:effectLst/>
                <a:latin typeface="-apple-system"/>
              </a:rPr>
              <a:t>是</a:t>
            </a:r>
            <a:r>
              <a:rPr lang="en-US" altLang="zh-CN" b="0" i="0" dirty="0">
                <a:solidFill>
                  <a:srgbClr val="121212"/>
                </a:solidFill>
                <a:effectLst/>
                <a:latin typeface="-apple-system"/>
              </a:rPr>
              <a:t>TUM</a:t>
            </a:r>
            <a:r>
              <a:rPr lang="zh-CN" altLang="en-US" b="0" i="0" dirty="0">
                <a:solidFill>
                  <a:srgbClr val="121212"/>
                </a:solidFill>
                <a:effectLst/>
                <a:latin typeface="-apple-system"/>
              </a:rPr>
              <a:t>（德国慕尼黑科技大学）开发的一款基于主存的，兼顾</a:t>
            </a:r>
            <a:r>
              <a:rPr lang="en-US" altLang="zh-CN" b="0" i="0" dirty="0">
                <a:solidFill>
                  <a:srgbClr val="121212"/>
                </a:solidFill>
                <a:effectLst/>
                <a:latin typeface="-apple-system"/>
              </a:rPr>
              <a:t>OLTP + OLAP</a:t>
            </a:r>
            <a:r>
              <a:rPr lang="zh-CN" altLang="en-US" b="0" i="0" dirty="0">
                <a:solidFill>
                  <a:srgbClr val="121212"/>
                </a:solidFill>
                <a:effectLst/>
                <a:latin typeface="-apple-system"/>
              </a:rPr>
              <a:t>混合负载的数据库原型系统，没有开源</a:t>
            </a:r>
            <a:endParaRPr lang="en-US" altLang="zh-CN" dirty="0"/>
          </a:p>
          <a:p>
            <a:r>
              <a:rPr lang="en-US" altLang="zh-CN" dirty="0"/>
              <a:t>RAM</a:t>
            </a:r>
            <a:r>
              <a:rPr lang="zh-CN" altLang="en-US" dirty="0"/>
              <a:t>主存 随机存取存储器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297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用默认设置运行每个数据库系统的统计信息收集命令，得到技术估计需要的直方图或样本。</a:t>
            </a:r>
            <a:endParaRPr lang="en-US" altLang="zh-CN" dirty="0"/>
          </a:p>
          <a:p>
            <a:r>
              <a:rPr lang="zh-CN" altLang="en-US" dirty="0"/>
              <a:t>使用数据库特定的命令（例如，使用</a:t>
            </a:r>
            <a:r>
              <a:rPr lang="en-US" altLang="zh-CN" dirty="0"/>
              <a:t>PostgreSQL</a:t>
            </a:r>
            <a:r>
              <a:rPr lang="zh-CN" altLang="en-US" dirty="0"/>
              <a:t>的</a:t>
            </a:r>
            <a:r>
              <a:rPr lang="en-US" altLang="zh-CN" dirty="0"/>
              <a:t>EXPLAIN</a:t>
            </a:r>
            <a:r>
              <a:rPr lang="zh-CN" altLang="en-US" dirty="0"/>
              <a:t>命令），获得了我们测试查询的所有中间结果的</a:t>
            </a:r>
            <a:r>
              <a:rPr lang="en-US" altLang="zh-CN" dirty="0"/>
              <a:t>cardinality</a:t>
            </a:r>
            <a:r>
              <a:rPr lang="zh-CN" altLang="en-US" dirty="0"/>
              <a:t>估计。</a:t>
            </a:r>
            <a:endParaRPr lang="en-US" altLang="zh-CN" dirty="0"/>
          </a:p>
          <a:p>
            <a:r>
              <a:rPr lang="zh-CN" altLang="en-US" dirty="0"/>
              <a:t>注入的好处：这使得人们可以直接测量来自不同系统的</a:t>
            </a:r>
            <a:r>
              <a:rPr lang="en-US" altLang="zh-CN" dirty="0"/>
              <a:t>cardinality</a:t>
            </a:r>
            <a:r>
              <a:rPr lang="zh-CN" altLang="en-US" dirty="0"/>
              <a:t>估计对查询性能的影响。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0729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使用比率而不是绝对值，得到相对的差异。在</a:t>
            </a:r>
            <a:r>
              <a:rPr lang="en-US" altLang="zh-CN" dirty="0"/>
              <a:t>JOB</a:t>
            </a:r>
            <a:r>
              <a:rPr lang="zh-CN" altLang="en-US" dirty="0"/>
              <a:t>负载中一共有</a:t>
            </a:r>
            <a:r>
              <a:rPr lang="en-US" altLang="zh-CN" dirty="0"/>
              <a:t>629</a:t>
            </a:r>
            <a:r>
              <a:rPr lang="zh-CN" altLang="en-US" dirty="0"/>
              <a:t>个对基表的选择</a:t>
            </a:r>
            <a:endParaRPr lang="en-US" altLang="zh-CN" dirty="0"/>
          </a:p>
          <a:p>
            <a:pPr algn="l"/>
            <a:r>
              <a:rPr lang="zh-CN" altLang="en-US" dirty="0"/>
              <a:t>所有系统的</a:t>
            </a:r>
            <a:r>
              <a:rPr lang="en-US" altLang="zh-CN" dirty="0" err="1"/>
              <a:t>qerror</a:t>
            </a:r>
            <a:r>
              <a:rPr lang="zh-CN" altLang="en-US" dirty="0"/>
              <a:t>平均值都接近最佳值</a:t>
            </a:r>
            <a:r>
              <a:rPr lang="en-US" altLang="zh-CN" dirty="0"/>
              <a:t>1</a:t>
            </a:r>
            <a:r>
              <a:rPr lang="zh-CN" altLang="en-US" dirty="0"/>
              <a:t>，表明大多数选择估计正确。然而，所有的系统都对一些查询产生了错误的估计，而且不同的系统之间的</a:t>
            </a:r>
            <a:r>
              <a:rPr lang="en-US" altLang="zh-CN" dirty="0"/>
              <a:t>cardinality</a:t>
            </a:r>
            <a:r>
              <a:rPr lang="zh-CN" altLang="en-US" dirty="0"/>
              <a:t>估计的质量有很大的不同。</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556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为了估计基表的选择性，</a:t>
            </a:r>
            <a:r>
              <a:rPr lang="en-US" altLang="zh-CN" dirty="0" err="1"/>
              <a:t>HyPer</a:t>
            </a:r>
            <a:r>
              <a:rPr lang="zh-CN" altLang="en-US" dirty="0"/>
              <a:t>对每张表随机采样</a:t>
            </a:r>
            <a:r>
              <a:rPr lang="en-US" altLang="zh-CN" dirty="0"/>
              <a:t>1000</a:t>
            </a:r>
            <a:r>
              <a:rPr lang="zh-CN" altLang="en-US" dirty="0"/>
              <a:t>行，并对该样本执行谓词。只要选择率不是太低，就可以对任意的基表谓词进行准确的估计。</a:t>
            </a:r>
            <a:endParaRPr lang="en-US" altLang="zh-CN" dirty="0"/>
          </a:p>
          <a:p>
            <a:pPr algn="l"/>
            <a:r>
              <a:rPr lang="zh-CN" altLang="en-US" dirty="0"/>
              <a:t>其他系统的估计结果较差，似乎是基于每个属性的直方图对许多谓词来说效果不好，而且不能检测属性之间的（反）相关性。</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8492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对</a:t>
            </a:r>
            <a:r>
              <a:rPr lang="en-US" altLang="zh-CN" dirty="0"/>
              <a:t>Join</a:t>
            </a:r>
            <a:r>
              <a:rPr lang="zh-CN" altLang="en-US" dirty="0"/>
              <a:t>的基数预估是具有挑战的，因为采样和直方图都不能发挥很好的作用。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a:t>
            </a:r>
            <a:r>
              <a:rPr lang="en-US" altLang="zh-CN" dirty="0"/>
              <a:t>5</a:t>
            </a:r>
            <a:r>
              <a:rPr lang="zh-CN" altLang="en-US" dirty="0"/>
              <a:t>在一个图中总结了超过</a:t>
            </a:r>
            <a:r>
              <a:rPr lang="en-US" altLang="zh-CN" dirty="0"/>
              <a:t>10w</a:t>
            </a:r>
            <a:r>
              <a:rPr lang="zh-CN" altLang="en-US" dirty="0"/>
              <a:t>个</a:t>
            </a:r>
            <a:r>
              <a:rPr lang="en-US" altLang="zh-CN" dirty="0"/>
              <a:t>cardinality</a:t>
            </a:r>
            <a:r>
              <a:rPr lang="zh-CN" altLang="en-US" dirty="0"/>
              <a:t>估计的</a:t>
            </a:r>
            <a:r>
              <a:rPr lang="en-US" altLang="zh-CN" dirty="0"/>
              <a:t>q-error</a:t>
            </a:r>
            <a:r>
              <a:rPr lang="zh-CN" altLang="en-US" dirty="0"/>
              <a:t>的箱型图。横坐标是</a:t>
            </a:r>
            <a:r>
              <a:rPr lang="en-US" altLang="zh-CN" dirty="0"/>
              <a:t>join</a:t>
            </a:r>
            <a:r>
              <a:rPr lang="zh-CN" altLang="en-US" dirty="0"/>
              <a:t>数目 纵坐标是对数形式的</a:t>
            </a:r>
            <a:r>
              <a:rPr lang="en-US" altLang="zh-CN" dirty="0"/>
              <a:t>q-error</a:t>
            </a:r>
            <a:r>
              <a:rPr lang="zh-CN" altLang="en-US" dirty="0"/>
              <a:t>，分为低估和高估，误差如何随着连接数的增加而变化。</a:t>
            </a:r>
            <a:endParaRPr lang="en-US" altLang="zh-CN" dirty="0"/>
          </a:p>
          <a:p>
            <a:pPr algn="l"/>
            <a:r>
              <a:rPr lang="zh-CN" altLang="en-US" dirty="0"/>
              <a:t>除</a:t>
            </a:r>
            <a:r>
              <a:rPr lang="en-US" altLang="zh-CN" dirty="0"/>
              <a:t>DBMS B</a:t>
            </a:r>
            <a:r>
              <a:rPr lang="zh-CN" altLang="en-US" dirty="0"/>
              <a:t>外，所有系统的连接估计错误的总体方差是相似的。随着连接数的增加，误差呈指数级增长（对数）。例如，对于</a:t>
            </a:r>
            <a:r>
              <a:rPr lang="en-US" altLang="zh-CN" dirty="0"/>
              <a:t>PG</a:t>
            </a:r>
            <a:r>
              <a:rPr lang="zh-CN" altLang="en-US" dirty="0"/>
              <a:t>来说，</a:t>
            </a:r>
            <a:r>
              <a:rPr lang="en-US" altLang="zh-CN" dirty="0"/>
              <a:t>16%</a:t>
            </a:r>
            <a:r>
              <a:rPr lang="zh-CN" altLang="en-US" dirty="0"/>
              <a:t>的</a:t>
            </a:r>
            <a:r>
              <a:rPr lang="en-US" altLang="zh-CN" dirty="0"/>
              <a:t>1</a:t>
            </a:r>
            <a:r>
              <a:rPr lang="zh-CN" altLang="en-US" dirty="0"/>
              <a:t>个连接的误差在</a:t>
            </a:r>
            <a:r>
              <a:rPr lang="en-US" altLang="zh-CN" dirty="0"/>
              <a:t>10</a:t>
            </a:r>
            <a:r>
              <a:rPr lang="zh-CN" altLang="en-US" dirty="0"/>
              <a:t>以上。这个百分比在</a:t>
            </a:r>
            <a:r>
              <a:rPr lang="en-US" altLang="zh-CN" dirty="0"/>
              <a:t>2</a:t>
            </a:r>
            <a:r>
              <a:rPr lang="zh-CN" altLang="en-US" dirty="0"/>
              <a:t>次连接时增加到</a:t>
            </a:r>
            <a:r>
              <a:rPr lang="en-US" altLang="zh-CN" dirty="0"/>
              <a:t>32%</a:t>
            </a:r>
            <a:r>
              <a:rPr lang="zh-CN" altLang="en-US" dirty="0"/>
              <a:t>，而在</a:t>
            </a:r>
            <a:r>
              <a:rPr lang="en-US" altLang="zh-CN" dirty="0"/>
              <a:t>3</a:t>
            </a:r>
            <a:r>
              <a:rPr lang="zh-CN" altLang="en-US" dirty="0"/>
              <a:t>次连接时增加到</a:t>
            </a:r>
            <a:r>
              <a:rPr lang="en-US" altLang="zh-CN" dirty="0"/>
              <a:t>52%</a:t>
            </a:r>
            <a:r>
              <a:rPr lang="zh-CN" altLang="en-US" dirty="0"/>
              <a:t>。</a:t>
            </a:r>
            <a:r>
              <a:rPr lang="en-US" altLang="zh-CN" dirty="0"/>
              <a:t>DBMS A</a:t>
            </a:r>
            <a:r>
              <a:rPr lang="zh-CN" altLang="en-US" dirty="0"/>
              <a:t>相对比较优，相应的百分比只有</a:t>
            </a:r>
            <a:r>
              <a:rPr lang="en-US" altLang="zh-CN" dirty="0"/>
              <a:t>15%</a:t>
            </a:r>
            <a:r>
              <a:rPr lang="zh-CN" altLang="en-US" dirty="0"/>
              <a:t>、</a:t>
            </a:r>
            <a:r>
              <a:rPr lang="en-US" altLang="zh-CN" dirty="0"/>
              <a:t>25%</a:t>
            </a:r>
            <a:r>
              <a:rPr lang="zh-CN" altLang="en-US" dirty="0"/>
              <a:t>和</a:t>
            </a:r>
            <a:r>
              <a:rPr lang="en-US" altLang="zh-CN" dirty="0"/>
              <a:t>36%</a:t>
            </a:r>
            <a:r>
              <a:rPr lang="zh-CN" altLang="en-US" dirty="0"/>
              <a:t>。</a:t>
            </a:r>
            <a:endParaRPr lang="en-US" altLang="zh-CN" dirty="0"/>
          </a:p>
          <a:p>
            <a:pPr algn="l"/>
            <a:r>
              <a:rPr lang="zh-CN" altLang="en-US" dirty="0"/>
              <a:t>另一个引人注目的现象是，所有被测试的系统都倾向于低估有多个连接的查询结果的大小。可以看中位数。对于</a:t>
            </a:r>
            <a:r>
              <a:rPr lang="en-US" altLang="zh-CN" dirty="0"/>
              <a:t>JOB</a:t>
            </a:r>
            <a:r>
              <a:rPr lang="zh-CN" altLang="en-US" dirty="0"/>
              <a:t>负载，中间结果往往随着连接数的增加而减少。</a:t>
            </a:r>
            <a:r>
              <a:rPr lang="en-US" altLang="zh-CN" dirty="0"/>
              <a:t>DBMS B</a:t>
            </a:r>
            <a:r>
              <a:rPr lang="zh-CN" altLang="en-US" dirty="0"/>
              <a:t>的低估是最明显的，当超过</a:t>
            </a:r>
            <a:r>
              <a:rPr lang="en-US" altLang="zh-CN" dirty="0"/>
              <a:t>2</a:t>
            </a:r>
            <a:r>
              <a:rPr lang="zh-CN" altLang="en-US" dirty="0"/>
              <a:t>个连接时，它经常估计基数为</a:t>
            </a:r>
            <a:r>
              <a:rPr lang="en-US" altLang="zh-CN" dirty="0"/>
              <a:t>1</a:t>
            </a:r>
            <a:r>
              <a:rPr lang="zh-CN" altLang="en-US" dirty="0"/>
              <a:t>。</a:t>
            </a:r>
            <a:endParaRPr lang="en-US" altLang="zh-CN" dirty="0"/>
          </a:p>
          <a:p>
            <a:pPr algn="l"/>
            <a:r>
              <a:rPr lang="zh-CN" altLang="en-US" dirty="0"/>
              <a:t>前面说过</a:t>
            </a:r>
            <a:r>
              <a:rPr lang="en-US" altLang="zh-CN" dirty="0"/>
              <a:t>PostgreSQL</a:t>
            </a:r>
            <a:r>
              <a:rPr lang="zh-CN" altLang="en-US" dirty="0"/>
              <a:t>的连接估计公式是很简单的，但是它的估计值与其他系统相比仍具有优势，本文推断，目前的连接基数估计大都是基于独立假设的。没有一个被测试的系统能够检测到连接间的关联性。</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1906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DBMS A</a:t>
            </a:r>
            <a:r>
              <a:rPr lang="zh-CN" altLang="en-US" dirty="0"/>
              <a:t>使用了一个取决于连接大小的阻尼因子。许多估计器结合了多个谓词的选择度（例如，对于一个基本关系或具有多个连接的子表达式），不是通过假设完全独立，而是通过使用阻尼系数 </a:t>
            </a:r>
            <a:r>
              <a:rPr lang="en-US" altLang="zh-CN" dirty="0"/>
              <a:t>"</a:t>
            </a:r>
            <a:r>
              <a:rPr lang="zh-CN" altLang="en-US" dirty="0"/>
              <a:t>向上 </a:t>
            </a:r>
            <a:r>
              <a:rPr lang="en-US" altLang="zh-CN" dirty="0"/>
              <a:t>"</a:t>
            </a:r>
            <a:r>
              <a:rPr lang="zh-CN" altLang="en-US" dirty="0"/>
              <a:t>调整选择度。这样做的动机是，需要应用的谓词越多，对它们的独立性就越不确定。</a:t>
            </a:r>
            <a:endParaRPr lang="en-US" altLang="zh-CN" dirty="0"/>
          </a:p>
          <a:p>
            <a:pPr algn="l"/>
            <a:r>
              <a:rPr lang="zh-CN" altLang="en-US" dirty="0"/>
              <a:t>前面说过</a:t>
            </a:r>
            <a:r>
              <a:rPr lang="en-US" altLang="zh-CN" dirty="0"/>
              <a:t>PostgreSQL</a:t>
            </a:r>
            <a:r>
              <a:rPr lang="zh-CN" altLang="en-US" dirty="0"/>
              <a:t>的连接估计公式是很简单的，但是它的估计值与其他系统相比仍具有优势，本文推断，目前的连接基数估计大都是基于独立假设的。没有一个被测试的系统能够检测到连接间的关联性。</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3975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一个复杂的引擎可能采用自适应运算符，从而减轻错误估计的影响，而另一个引擎可能有非常复杂的访问路径或连接方法，需要更精确的估计。</a:t>
            </a:r>
          </a:p>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7976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图</a:t>
            </a:r>
            <a:r>
              <a:rPr lang="en-US" altLang="zh-CN" dirty="0"/>
              <a:t>6</a:t>
            </a:r>
            <a:r>
              <a:rPr lang="zh-CN" altLang="en-US" dirty="0"/>
              <a:t>显示了</a:t>
            </a:r>
            <a:r>
              <a:rPr lang="en-US" altLang="zh-CN" dirty="0"/>
              <a:t>3</a:t>
            </a:r>
            <a:r>
              <a:rPr lang="zh-CN" altLang="en-US" dirty="0"/>
              <a:t>个较大的</a:t>
            </a:r>
            <a:r>
              <a:rPr lang="en-US" altLang="zh-CN" dirty="0"/>
              <a:t>TPC-H</a:t>
            </a:r>
            <a:r>
              <a:rPr lang="zh-CN" altLang="en-US" dirty="0"/>
              <a:t>查询和</a:t>
            </a:r>
            <a:r>
              <a:rPr lang="en-US" altLang="zh-CN" dirty="0"/>
              <a:t>4</a:t>
            </a:r>
            <a:r>
              <a:rPr lang="zh-CN" altLang="en-US" dirty="0"/>
              <a:t>个</a:t>
            </a:r>
            <a:r>
              <a:rPr lang="en-US" altLang="zh-CN" dirty="0"/>
              <a:t>JOB</a:t>
            </a:r>
            <a:r>
              <a:rPr lang="zh-CN" altLang="en-US" dirty="0"/>
              <a:t>查询的</a:t>
            </a:r>
            <a:r>
              <a:rPr lang="en-US" altLang="zh-CN" dirty="0"/>
              <a:t>PostgreSQL</a:t>
            </a:r>
            <a:r>
              <a:rPr lang="zh-CN" altLang="en-US" dirty="0"/>
              <a:t>估计误差的分布。显然，</a:t>
            </a:r>
            <a:r>
              <a:rPr lang="en-US" altLang="zh-CN" dirty="0"/>
              <a:t>TPC-H</a:t>
            </a:r>
            <a:r>
              <a:rPr lang="zh-CN" altLang="en-US" dirty="0"/>
              <a:t>负载并没有给</a:t>
            </a:r>
            <a:r>
              <a:rPr lang="en-US" altLang="zh-CN" dirty="0"/>
              <a:t>cardinality</a:t>
            </a:r>
            <a:r>
              <a:rPr lang="zh-CN" altLang="en-US" dirty="0"/>
              <a:t>估计器带来很多困难的挑战。相比之下，</a:t>
            </a:r>
            <a:r>
              <a:rPr lang="en-US" altLang="zh-CN" dirty="0"/>
              <a:t>JOB</a:t>
            </a:r>
            <a:r>
              <a:rPr lang="zh-CN" altLang="en-US" dirty="0"/>
              <a:t>包含经常导致严重高估和低估错误的查询，因此可以被认为是一个具有挑战性的</a:t>
            </a:r>
            <a:r>
              <a:rPr lang="en-US" altLang="zh-CN" dirty="0"/>
              <a:t>cardinality</a:t>
            </a:r>
            <a:r>
              <a:rPr lang="zh-CN" altLang="en-US" dirty="0"/>
              <a:t>估计的基准。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418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在</a:t>
            </a:r>
            <a:r>
              <a:rPr lang="en-US" altLang="zh-CN" dirty="0"/>
              <a:t>PostgreSQL</a:t>
            </a:r>
            <a:r>
              <a:rPr lang="zh-CN" altLang="en-US" dirty="0"/>
              <a:t>中，连接估计的最重要的统计是</a:t>
            </a:r>
            <a:r>
              <a:rPr lang="en-US" altLang="zh-CN" dirty="0"/>
              <a:t>distinct</a:t>
            </a:r>
            <a:r>
              <a:rPr lang="zh-CN" altLang="en-US" dirty="0"/>
              <a:t>值的数量。这些统计量是从一个固定大小的样本中估计出来的，我们观察到大表的统计量被严重低估了。为了确定错误估计的</a:t>
            </a:r>
            <a:r>
              <a:rPr lang="en-US" altLang="zh-CN" dirty="0"/>
              <a:t>distinct</a:t>
            </a:r>
            <a:r>
              <a:rPr lang="zh-CN" altLang="en-US" dirty="0"/>
              <a:t>值是否是根本问题，该实验精确地计算了这些值，并且用真实值替换了估计值。</a:t>
            </a:r>
          </a:p>
          <a:p>
            <a:pPr algn="l"/>
            <a:r>
              <a:rPr lang="zh-CN" altLang="en-US" dirty="0"/>
              <a:t>图</a:t>
            </a:r>
            <a:r>
              <a:rPr lang="en-US" altLang="zh-CN" dirty="0"/>
              <a:t>7</a:t>
            </a:r>
            <a:r>
              <a:rPr lang="zh-CN" altLang="en-US" dirty="0"/>
              <a:t>显示，真实的独立计数稍微改善了误差。然而，低估的趋势变得更加明显了。原因是原来被低估的独立计数导致了某些基数的高估，使得最终结果更接近于真实。这是一个谚语 </a:t>
            </a:r>
            <a:r>
              <a:rPr lang="en-US" altLang="zh-CN" dirty="0"/>
              <a:t>"</a:t>
            </a:r>
            <a:r>
              <a:rPr lang="zh-CN" altLang="en-US" dirty="0"/>
              <a:t>两头错中间对 </a:t>
            </a:r>
            <a:r>
              <a:rPr lang="en-US" altLang="zh-CN" dirty="0"/>
              <a:t>"</a:t>
            </a:r>
            <a:r>
              <a:rPr lang="zh-CN" altLang="en-US" dirty="0"/>
              <a:t>的例子，也就是说，两个错误（部分）相互抵消。这样的行为使得分析和修复查询优化器问题变得非常令人沮丧，因为修复一个查询可能会破坏另一个查询。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655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前面说到，基数预估错误不一定会导致慢查询。</a:t>
            </a:r>
            <a:endParaRPr lang="en-US" altLang="zh-CN" dirty="0"/>
          </a:p>
          <a:p>
            <a:pPr algn="l"/>
            <a:r>
              <a:rPr lang="zh-CN" altLang="en-US" dirty="0"/>
              <a:t>为了研究基数预估误差对查询性能的影响，将不同系统的基数预估结果注入</a:t>
            </a:r>
            <a:r>
              <a:rPr lang="en-US" altLang="zh-CN" dirty="0"/>
              <a:t>PG</a:t>
            </a:r>
            <a:r>
              <a:rPr lang="zh-CN" altLang="en-US" dirty="0"/>
              <a:t>。</a:t>
            </a:r>
            <a:endParaRPr lang="en-US" altLang="zh-CN" dirty="0"/>
          </a:p>
          <a:p>
            <a:pPr algn="l"/>
            <a:r>
              <a:rPr lang="zh-CN" altLang="en-US" dirty="0"/>
              <a:t>使用相同的查询引擎可以单独测试。此外，我们还注入了真正的</a:t>
            </a:r>
            <a:r>
              <a:rPr lang="en-US" altLang="zh-CN" dirty="0"/>
              <a:t>cardinalities</a:t>
            </a:r>
            <a:r>
              <a:rPr lang="zh-CN" altLang="en-US" dirty="0"/>
              <a:t>，从而计算出与成本模型相关的最佳计划。</a:t>
            </a:r>
            <a:endParaRPr lang="en-US" altLang="zh-CN" dirty="0"/>
          </a:p>
          <a:p>
            <a:pPr algn="l"/>
            <a:r>
              <a:rPr lang="zh-CN" altLang="en-US" dirty="0"/>
              <a:t>与使用真实基数的最佳计划相比，使用预估基数的计划慢了几倍。</a:t>
            </a:r>
            <a:r>
              <a:rPr lang="en-US" altLang="zh-CN" dirty="0"/>
              <a:t>0.9</a:t>
            </a:r>
            <a:r>
              <a:rPr lang="zh-CN" altLang="en-US" dirty="0"/>
              <a:t>表示使用预估基数反而快了。有少量查询反而快了，这是由于</a:t>
            </a:r>
            <a:r>
              <a:rPr lang="en-US" altLang="zh-CN" dirty="0"/>
              <a:t>cost model</a:t>
            </a:r>
            <a:r>
              <a:rPr lang="zh-CN" altLang="en-US" dirty="0"/>
              <a:t>错误，这点会在后面说。</a:t>
            </a:r>
            <a:endParaRPr lang="en-US" altLang="zh-CN" dirty="0"/>
          </a:p>
          <a:p>
            <a:pPr algn="l"/>
            <a:r>
              <a:rPr lang="zh-CN" altLang="en-US" dirty="0"/>
              <a:t>使用</a:t>
            </a:r>
            <a:r>
              <a:rPr lang="en-US" altLang="zh-CN" dirty="0"/>
              <a:t>DBMSA</a:t>
            </a:r>
            <a:r>
              <a:rPr lang="zh-CN" altLang="en-US" dirty="0"/>
              <a:t>的预估基数，</a:t>
            </a:r>
            <a:r>
              <a:rPr lang="en-US" altLang="zh-CN" dirty="0"/>
              <a:t>75%</a:t>
            </a:r>
            <a:r>
              <a:rPr lang="zh-CN" altLang="en-US" dirty="0"/>
              <a:t>的查询慢低于</a:t>
            </a:r>
            <a:r>
              <a:rPr lang="en-US" altLang="zh-CN" dirty="0"/>
              <a:t>2</a:t>
            </a:r>
            <a:r>
              <a:rPr lang="zh-CN" altLang="en-US" dirty="0"/>
              <a:t>倍，而</a:t>
            </a:r>
            <a:r>
              <a:rPr lang="en-US" altLang="zh-CN" dirty="0"/>
              <a:t>DBMSB</a:t>
            </a:r>
            <a:r>
              <a:rPr lang="zh-CN" altLang="en-US" dirty="0"/>
              <a:t>是</a:t>
            </a:r>
            <a:r>
              <a:rPr lang="en-US" altLang="zh-CN" dirty="0"/>
              <a:t>53%</a:t>
            </a:r>
            <a:r>
              <a:rPr lang="zh-CN" altLang="en-US" dirty="0"/>
              <a:t>，这与之前的实验结果相符合，前面实验是</a:t>
            </a:r>
            <a:r>
              <a:rPr lang="en-US" altLang="zh-CN" dirty="0"/>
              <a:t>A</a:t>
            </a:r>
            <a:r>
              <a:rPr lang="zh-CN" altLang="en-US" dirty="0"/>
              <a:t>的基数预估更准确。</a:t>
            </a:r>
            <a:endParaRPr lang="en-US" altLang="zh-CN" dirty="0"/>
          </a:p>
          <a:p>
            <a:pPr algn="l"/>
            <a:r>
              <a:rPr lang="zh-CN" altLang="en-US" dirty="0"/>
              <a:t>每个系统的估计基数都会使部分查询变得非常慢。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542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为了获得一个有效的查询计划，查询优化器枚举有效连接顺序的子集，例如使用动态规划的方法枚举。使用</a:t>
            </a:r>
            <a:r>
              <a:rPr lang="en-US" altLang="zh-CN" dirty="0"/>
              <a:t>cardinality</a:t>
            </a:r>
            <a:r>
              <a:rPr lang="zh-CN" altLang="en-US" dirty="0"/>
              <a:t>估计作为其主要输入，然后代价模型从语义上相等的候选查询计划中选择代价最小的方案。理论上，如果基数预估和代价估计是正确的，优化器就能选出最优的计划。</a:t>
            </a:r>
            <a:endParaRPr lang="en-US" altLang="zh-CN" dirty="0"/>
          </a:p>
          <a:p>
            <a:pPr algn="l"/>
            <a:r>
              <a:rPr lang="zh-CN" altLang="en-US" dirty="0"/>
              <a:t>在真实数据集中，这些假设往往是错误的，因此会导致错误的基数估计，从而获得次优的计划甚至十分糟糕的计划</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5476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观察那些很慢的查询，发现大多数有一个共同点：当基数估计值很低时，</a:t>
            </a:r>
            <a:r>
              <a:rPr lang="en-US" altLang="zh-CN" dirty="0"/>
              <a:t>PostgreSQL</a:t>
            </a:r>
            <a:r>
              <a:rPr lang="zh-CN" altLang="en-US" dirty="0"/>
              <a:t>的优化器会使用一个嵌套循环连接（没有索引查找）。之前实验知道，低估经常发生，这就会导致</a:t>
            </a:r>
            <a:r>
              <a:rPr lang="en-US" altLang="zh-CN" dirty="0"/>
              <a:t>PG</a:t>
            </a:r>
            <a:r>
              <a:rPr lang="zh-CN" altLang="en-US" dirty="0"/>
              <a:t>采用嵌套循环连接。</a:t>
            </a:r>
            <a:r>
              <a:rPr lang="en-US" altLang="zh-CN" dirty="0"/>
              <a:t>PG</a:t>
            </a:r>
            <a:r>
              <a:rPr lang="zh-CN" altLang="en-US" dirty="0"/>
              <a:t>选择嵌套循环的原因在于它的代价模型，当代价模型估计嵌套循环的代价比哈希</a:t>
            </a:r>
            <a:r>
              <a:rPr lang="en-US" altLang="zh-CN" dirty="0"/>
              <a:t>join</a:t>
            </a:r>
            <a:r>
              <a:rPr lang="zh-CN" altLang="en-US" dirty="0"/>
              <a:t>低，就算是一个等值连接也会采用嵌套循环，嵌套循环的复杂度为</a:t>
            </a:r>
            <a:r>
              <a:rPr lang="en-US" altLang="zh-CN" dirty="0"/>
              <a:t>O(n</a:t>
            </a:r>
            <a:r>
              <a:rPr lang="en-US" altLang="zh-CN" baseline="30000" dirty="0"/>
              <a:t>2</a:t>
            </a:r>
            <a:r>
              <a:rPr lang="en-US" altLang="zh-CN" baseline="0" dirty="0"/>
              <a:t>)</a:t>
            </a:r>
            <a:r>
              <a:rPr lang="zh-CN" altLang="en-US" baseline="0" dirty="0"/>
              <a:t>，而哈希是</a:t>
            </a:r>
            <a:r>
              <a:rPr lang="en-US" altLang="zh-CN" baseline="0" dirty="0"/>
              <a:t>O(n)</a:t>
            </a:r>
            <a:r>
              <a:rPr lang="zh-CN" altLang="en-US" baseline="0" dirty="0"/>
              <a:t>。</a:t>
            </a:r>
            <a:endParaRPr lang="en-US" altLang="zh-CN" baseline="0" dirty="0"/>
          </a:p>
          <a:p>
            <a:pPr algn="l"/>
            <a:r>
              <a:rPr lang="zh-CN" altLang="en-US" baseline="0" dirty="0"/>
              <a:t>当禁止使用嵌套循环后，慢查询明显减少了。观察剩余的慢查询。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8767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选择一个表（一般情况下是较小的那个表，以减少建立哈希表的时间和空间），对其中每个元组上的连接属性（</a:t>
            </a:r>
            <a:r>
              <a:rPr lang="en-US" altLang="zh-CN" b="0" i="0" dirty="0">
                <a:solidFill>
                  <a:srgbClr val="121212"/>
                </a:solidFill>
                <a:effectLst/>
                <a:latin typeface="-apple-system"/>
              </a:rPr>
              <a:t>join attribute)</a:t>
            </a:r>
            <a:r>
              <a:rPr lang="zh-CN" altLang="en-US" b="0" i="0" dirty="0">
                <a:solidFill>
                  <a:srgbClr val="121212"/>
                </a:solidFill>
                <a:effectLst/>
                <a:latin typeface="-apple-system"/>
              </a:rPr>
              <a:t>采用哈希函数得到哈希值，从而建立一个哈希表。</a:t>
            </a:r>
            <a:endParaRPr lang="en-US" altLang="zh-CN" dirty="0"/>
          </a:p>
          <a:p>
            <a:pPr algn="l"/>
            <a:r>
              <a:rPr lang="en-US" altLang="zh-CN" dirty="0"/>
              <a:t>PostgreSQL</a:t>
            </a:r>
            <a:r>
              <a:rPr lang="zh-CN" altLang="en-US" dirty="0"/>
              <a:t>到</a:t>
            </a:r>
            <a:r>
              <a:rPr lang="en-US" altLang="zh-CN" dirty="0"/>
              <a:t>9.4</a:t>
            </a:r>
            <a:r>
              <a:rPr lang="zh-CN" altLang="en-US" dirty="0"/>
              <a:t>版本为止，都是根据</a:t>
            </a:r>
            <a:r>
              <a:rPr lang="en-US" altLang="zh-CN" dirty="0"/>
              <a:t>cardinality</a:t>
            </a:r>
            <a:r>
              <a:rPr lang="zh-CN" altLang="en-US" dirty="0"/>
              <a:t>估计来选择内存哈希表的大小。低估会导致哈希表尺寸过小，碰撞链很长，从而导致性能不佳。</a:t>
            </a:r>
            <a:r>
              <a:rPr lang="en-US" altLang="zh-CN" dirty="0"/>
              <a:t>9.5</a:t>
            </a:r>
            <a:r>
              <a:rPr lang="zh-CN" altLang="en-US" dirty="0"/>
              <a:t>版本会在运行时根据实际存储在哈希表中的行数来调整哈希表的大小。图</a:t>
            </a:r>
            <a:r>
              <a:rPr lang="en-US" altLang="zh-CN" dirty="0"/>
              <a:t>8c</a:t>
            </a:r>
            <a:r>
              <a:rPr lang="zh-CN" altLang="en-US" dirty="0"/>
              <a:t>显示了在禁用嵌套循环连接的情况下这一变化的效果。不到</a:t>
            </a:r>
            <a:r>
              <a:rPr lang="en-US" altLang="zh-CN" dirty="0"/>
              <a:t>4%</a:t>
            </a:r>
            <a:r>
              <a:rPr lang="zh-CN" altLang="en-US" dirty="0"/>
              <a:t>的查询与真实基数相比有</a:t>
            </a:r>
            <a:r>
              <a:rPr lang="en-US" altLang="zh-CN" dirty="0"/>
              <a:t>2</a:t>
            </a:r>
            <a:r>
              <a:rPr lang="zh-CN" altLang="en-US" dirty="0"/>
              <a:t>倍以上的偏差。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7096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这个实验图分成三个部分，一行一行看</a:t>
            </a:r>
            <a:endParaRPr lang="en-US" altLang="zh-CN" dirty="0"/>
          </a:p>
          <a:p>
            <a:r>
              <a:rPr lang="zh-CN" altLang="en-US" dirty="0"/>
              <a:t>首先需要知道</a:t>
            </a:r>
            <a:r>
              <a:rPr lang="en-US" altLang="zh-CN" dirty="0"/>
              <a:t>cost</a:t>
            </a:r>
            <a:r>
              <a:rPr lang="zh-CN" altLang="en-US" dirty="0"/>
              <a:t>和查询执行时间之间的关联，成本估计是否直接影响了查询性能。该实验图展示了对于不同</a:t>
            </a:r>
            <a:r>
              <a:rPr lang="en-US" altLang="zh-CN" dirty="0"/>
              <a:t>cost model</a:t>
            </a:r>
            <a:r>
              <a:rPr lang="zh-CN" altLang="en-US" dirty="0"/>
              <a:t>，成本和执行时间的相关性。横向是三个</a:t>
            </a:r>
            <a:r>
              <a:rPr lang="en-US" altLang="zh-CN" dirty="0"/>
              <a:t>cost model</a:t>
            </a:r>
            <a:r>
              <a:rPr lang="zh-CN" altLang="en-US" dirty="0"/>
              <a:t>，纵向是采用估计值和真实基数</a:t>
            </a:r>
            <a:r>
              <a:rPr lang="en-US" altLang="zh-CN" dirty="0"/>
              <a:t>. </a:t>
            </a:r>
            <a:r>
              <a:rPr lang="zh-CN" altLang="en-US" dirty="0"/>
              <a:t>拟合了线性回归模型（显示为直线），阴影部分表示标准误差区域。在这两种情况下，查询的预测成本与它的运行时间相关。然而，在图</a:t>
            </a:r>
            <a:r>
              <a:rPr lang="en-US" altLang="zh-CN" dirty="0"/>
              <a:t>10a</a:t>
            </a:r>
            <a:r>
              <a:rPr lang="zh-CN" altLang="en-US" dirty="0"/>
              <a:t>中，不良的基数估计导致了大量的离群值和一个非常宽的标准误差区域。可以看出，基数预估准确时，能够另</a:t>
            </a:r>
            <a:r>
              <a:rPr lang="en-US" altLang="zh-CN" dirty="0"/>
              <a:t>cost model</a:t>
            </a:r>
            <a:r>
              <a:rPr lang="zh-CN" altLang="en-US" dirty="0"/>
              <a:t>估计更准确。</a:t>
            </a:r>
            <a:endParaRPr lang="en-US" altLang="zh-CN" dirty="0"/>
          </a:p>
          <a:p>
            <a:r>
              <a:rPr lang="zh-CN" altLang="en-US" dirty="0"/>
              <a:t>直线对应于一个理想的成本模型。当然，任何单调增长的函数都能满足这一要求，但线性模型提供了最简单和最接近观察数据的拟合。因此，我们可以把与这条直线的偏差解释为成本模型的预测误差。</a:t>
            </a:r>
            <a:r>
              <a:rPr lang="en-US" altLang="zh-CN" dirty="0" err="1"/>
              <a:t>Treal</a:t>
            </a:r>
            <a:r>
              <a:rPr lang="zh-CN" altLang="en-US" dirty="0"/>
              <a:t>是真实的执行时间，</a:t>
            </a:r>
            <a:r>
              <a:rPr lang="en-US" altLang="zh-CN" dirty="0" err="1"/>
              <a:t>Tpred</a:t>
            </a:r>
            <a:r>
              <a:rPr lang="zh-CN" altLang="en-US" dirty="0"/>
              <a:t>是利用该线性模型预测的执行时间。</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039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 在一个基于磁盘的系统中，比如</a:t>
            </a:r>
            <a:r>
              <a:rPr lang="en-US" altLang="zh-CN" dirty="0"/>
              <a:t>PostgreSQL</a:t>
            </a:r>
            <a:r>
              <a:rPr lang="zh-CN" altLang="en-US" dirty="0"/>
              <a:t>，这些参数可以分为</a:t>
            </a:r>
            <a:r>
              <a:rPr lang="en-US" altLang="zh-CN" dirty="0"/>
              <a:t>CPU</a:t>
            </a:r>
            <a:r>
              <a:rPr lang="zh-CN" altLang="en-US" dirty="0"/>
              <a:t>成本参数和</a:t>
            </a:r>
            <a:r>
              <a:rPr lang="en-US" altLang="zh-CN" dirty="0"/>
              <a:t>I/O</a:t>
            </a:r>
            <a:r>
              <a:rPr lang="zh-CN" altLang="en-US" dirty="0"/>
              <a:t>成本参数，默认设置反映了在假设的工作负载中这两类参数的预期比例。</a:t>
            </a:r>
            <a:endParaRPr lang="en-US" altLang="zh-CN" dirty="0"/>
          </a:p>
          <a:p>
            <a:pPr algn="l"/>
            <a:r>
              <a:rPr lang="zh-CN" altLang="en-US" dirty="0"/>
              <a:t>然而，现代服务器经常配备非常大的</a:t>
            </a:r>
            <a:r>
              <a:rPr lang="en-US" altLang="zh-CN" dirty="0"/>
              <a:t>RAM</a:t>
            </a:r>
            <a:r>
              <a:rPr lang="zh-CN" altLang="en-US" dirty="0"/>
              <a:t>容量，在许多工作负载中，数据集实际上完全适合于可用的内存（诚然，</a:t>
            </a:r>
            <a:r>
              <a:rPr lang="en-US" altLang="zh-CN" dirty="0"/>
              <a:t>PostgreSQL</a:t>
            </a:r>
            <a:r>
              <a:rPr lang="zh-CN" altLang="en-US" dirty="0"/>
              <a:t>的核心是在几十年前塑造的，当时数据库服务器只有几兆字节的</a:t>
            </a:r>
            <a:r>
              <a:rPr lang="en-US" altLang="zh-CN" dirty="0"/>
              <a:t>RAM</a:t>
            </a:r>
            <a:r>
              <a:rPr lang="zh-CN" altLang="en-US" dirty="0"/>
              <a:t>）。这并没有完全消除页面访问的成本（由于缓冲区管理器的开销），但大大缩小了</a:t>
            </a:r>
            <a:r>
              <a:rPr lang="en-US" altLang="zh-CN" dirty="0"/>
              <a:t>I/O</a:t>
            </a:r>
            <a:r>
              <a:rPr lang="zh-CN" altLang="en-US" dirty="0"/>
              <a:t>和</a:t>
            </a:r>
            <a:r>
              <a:rPr lang="en-US" altLang="zh-CN" dirty="0"/>
              <a:t>CPU</a:t>
            </a:r>
            <a:r>
              <a:rPr lang="zh-CN" altLang="en-US" dirty="0"/>
              <a:t>处理成本之间的差距。</a:t>
            </a:r>
            <a:endParaRPr lang="en-US" altLang="zh-CN" dirty="0"/>
          </a:p>
          <a:p>
            <a:pPr algn="l"/>
            <a:r>
              <a:rPr lang="zh-CN" altLang="en-US" dirty="0"/>
              <a:t>图</a:t>
            </a:r>
            <a:r>
              <a:rPr lang="en-US" altLang="zh-CN" dirty="0"/>
              <a:t>c</a:t>
            </a:r>
            <a:r>
              <a:rPr lang="zh-CN" altLang="en-US" dirty="0"/>
              <a:t>和</a:t>
            </a:r>
            <a:r>
              <a:rPr lang="en-US" altLang="zh-CN" dirty="0"/>
              <a:t>d</a:t>
            </a:r>
            <a:r>
              <a:rPr lang="zh-CN" altLang="en-US" dirty="0"/>
              <a:t>调整了参数，可以看到对比上面的拟合得更好，但相比基数估计来说，还是技术估计得影响更大。</a:t>
            </a:r>
            <a:endParaRPr lang="en-US" altLang="zh-CN" dirty="0"/>
          </a:p>
          <a:p>
            <a:pPr algn="l"/>
            <a:r>
              <a:rPr lang="zh-CN" altLang="en-US" dirty="0"/>
              <a:t> 请注意，图</a:t>
            </a:r>
            <a:r>
              <a:rPr lang="en-US" altLang="zh-CN" dirty="0"/>
              <a:t>10c</a:t>
            </a:r>
            <a:r>
              <a:rPr lang="zh-CN" altLang="en-US" dirty="0"/>
              <a:t>有一组异常值，优化器意外地发现了非常好的计划（运行时间在</a:t>
            </a:r>
            <a:r>
              <a:rPr lang="en-US" altLang="zh-CN" dirty="0"/>
              <a:t>1ms</a:t>
            </a:r>
            <a:r>
              <a:rPr lang="zh-CN" altLang="en-US" dirty="0"/>
              <a:t>左右）而没有意识到（因此成本非常高）。这是查询计划中由</a:t>
            </a:r>
            <a:r>
              <a:rPr lang="en-US" altLang="zh-CN" dirty="0"/>
              <a:t>cardinality</a:t>
            </a:r>
            <a:r>
              <a:rPr lang="zh-CN" altLang="en-US" dirty="0"/>
              <a:t>错误估计引起的 </a:t>
            </a:r>
            <a:r>
              <a:rPr lang="en-US" altLang="zh-CN" dirty="0"/>
              <a:t>"</a:t>
            </a:r>
            <a:r>
              <a:rPr lang="zh-CN" altLang="en-US" dirty="0"/>
              <a:t>振荡 </a:t>
            </a:r>
            <a:r>
              <a:rPr lang="en-US" altLang="zh-CN" dirty="0"/>
              <a:t>"</a:t>
            </a:r>
            <a:r>
              <a:rPr lang="zh-CN" altLang="en-US" dirty="0"/>
              <a:t>的另一个迹象。</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9807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PG</a:t>
            </a:r>
            <a:r>
              <a:rPr lang="zh-CN" altLang="en-US" dirty="0"/>
              <a:t>的代价模型比较复杂，这里再跟一个简单的模型对比。这个模型不对</a:t>
            </a:r>
            <a:r>
              <a:rPr lang="en-US" altLang="zh-CN" dirty="0"/>
              <a:t>I/O</a:t>
            </a:r>
            <a:r>
              <a:rPr lang="zh-CN" altLang="en-US" dirty="0"/>
              <a:t>成本进行建模，只计算查询执行过程中通过每个运算符的图元数量。</a:t>
            </a:r>
            <a:endParaRPr lang="en-US" altLang="zh-CN" dirty="0"/>
          </a:p>
          <a:p>
            <a:pPr algn="l"/>
            <a:r>
              <a:rPr lang="zh-CN" altLang="en-US" dirty="0"/>
              <a:t>公式中，</a:t>
            </a:r>
            <a:r>
              <a:rPr lang="en-US" altLang="zh-CN" dirty="0"/>
              <a:t>R</a:t>
            </a:r>
            <a:r>
              <a:rPr lang="zh-CN" altLang="en-US" dirty="0"/>
              <a:t>是基表，</a:t>
            </a:r>
            <a:r>
              <a:rPr lang="en-US" altLang="zh-CN" dirty="0"/>
              <a:t>t</a:t>
            </a:r>
            <a:r>
              <a:rPr lang="zh-CN" altLang="en-US" dirty="0"/>
              <a:t>是个</a:t>
            </a:r>
            <a:r>
              <a:rPr lang="en-US" altLang="zh-CN" dirty="0"/>
              <a:t>&lt;=1</a:t>
            </a:r>
            <a:r>
              <a:rPr lang="zh-CN" altLang="en-US" dirty="0"/>
              <a:t>的参数，它使得对基表的扫描的代价小于连接的代价。</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882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几乎所有的优化器都忽略了有交叉产物的连接命令，这导致优化时间大大减少，而对查询性能的影响却可以忽略不计。</a:t>
            </a:r>
            <a:r>
              <a:rPr lang="en-US" altLang="zh-CN" dirty="0"/>
              <a:t>Oracle</a:t>
            </a:r>
            <a:r>
              <a:rPr lang="zh-CN" altLang="en-US" dirty="0"/>
              <a:t>更进一步，不考虑杂乱的连接树</a:t>
            </a:r>
            <a:r>
              <a:rPr lang="en-US" altLang="zh-CN" dirty="0"/>
              <a:t>[1]</a:t>
            </a:r>
            <a:r>
              <a:rPr lang="zh-CN" altLang="en-US" dirty="0"/>
              <a:t>，而</a:t>
            </a:r>
            <a:r>
              <a:rPr lang="en-US" altLang="zh-CN" dirty="0"/>
              <a:t>System R</a:t>
            </a:r>
            <a:r>
              <a:rPr lang="zh-CN" altLang="en-US" dirty="0"/>
              <a:t>只列举了流水线（</a:t>
            </a:r>
            <a:r>
              <a:rPr lang="en-US" altLang="zh-CN" dirty="0" err="1"/>
              <a:t>rightdeep</a:t>
            </a:r>
            <a:r>
              <a:rPr lang="zh-CN" altLang="en-US" dirty="0"/>
              <a:t>）查询计划。我们把连接的左边输入定义为散列连接的构建方，右边输入定义为探测方。为了量化限制搜索空间对查询性能的影响，我们修改了</a:t>
            </a:r>
            <a:r>
              <a:rPr lang="en-US" altLang="zh-CN" dirty="0"/>
              <a:t>DP</a:t>
            </a:r>
            <a:r>
              <a:rPr lang="zh-CN" altLang="en-US" dirty="0"/>
              <a:t>算法，只列举左深、右深或人字形的树。</a:t>
            </a:r>
            <a:endParaRPr lang="en-US" altLang="zh-CN" dirty="0"/>
          </a:p>
          <a:p>
            <a:r>
              <a:rPr lang="zh-CN" altLang="en-US" dirty="0"/>
              <a:t>实验用动态规划算法生成三种类型的树型，</a:t>
            </a:r>
            <a:r>
              <a:rPr lang="en-US" altLang="zh-CN" dirty="0"/>
              <a:t>join</a:t>
            </a:r>
            <a:r>
              <a:rPr lang="zh-CN" altLang="en-US" dirty="0"/>
              <a:t>只使用</a:t>
            </a:r>
            <a:r>
              <a:rPr lang="en-US" altLang="zh-CN" dirty="0"/>
              <a:t>hash join </a:t>
            </a:r>
            <a:r>
              <a:rPr lang="zh-CN" altLang="en-US" dirty="0"/>
              <a:t>和</a:t>
            </a:r>
            <a:r>
              <a:rPr lang="en-US" altLang="zh-CN" dirty="0"/>
              <a:t>index-nested-loop join</a:t>
            </a:r>
            <a:r>
              <a:rPr lang="zh-CN" altLang="en-US" dirty="0"/>
              <a:t>。限制使用某一种树型后，比无限制选出的最优计划慢了多少。索引越多，使得选择出最优计划更困难。</a:t>
            </a:r>
            <a:endParaRPr lang="en-US" altLang="zh-CN" dirty="0"/>
          </a:p>
          <a:p>
            <a:r>
              <a:rPr lang="zh-CN" altLang="en-US" dirty="0"/>
              <a:t>动态规划可以生成理论上最优的计划，但是计算开销大，选择时间长。</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3926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上面的实验使用了动态规划算法得到最优计划，但动态规划算法计算开销大，选择时间长。</a:t>
            </a:r>
            <a:endParaRPr lang="en-US" altLang="zh-CN" dirty="0"/>
          </a:p>
          <a:p>
            <a:pPr algn="l"/>
            <a:r>
              <a:rPr lang="zh-CN" altLang="en-US" dirty="0"/>
              <a:t>比较随机算法和启发式算法，这几个算法都考虑</a:t>
            </a:r>
            <a:r>
              <a:rPr lang="en-US" altLang="zh-CN" dirty="0"/>
              <a:t>bushy</a:t>
            </a:r>
          </a:p>
          <a:p>
            <a:pPr algn="l"/>
            <a:r>
              <a:rPr lang="zh-CN" altLang="en-US" dirty="0"/>
              <a:t>除了</a:t>
            </a:r>
            <a:r>
              <a:rPr lang="en-US" altLang="zh-CN" dirty="0"/>
              <a:t>cardinality</a:t>
            </a:r>
            <a:r>
              <a:rPr lang="zh-CN" altLang="en-US" dirty="0"/>
              <a:t>错误估计的强烈影响之外，我们还发现了以下影响算法所产生的计划质量的因素。</a:t>
            </a:r>
            <a:r>
              <a:rPr lang="en-US" altLang="zh-CN" dirty="0"/>
              <a:t>- </a:t>
            </a:r>
            <a:r>
              <a:rPr lang="zh-CN" altLang="en-US" dirty="0"/>
              <a:t>探索深度。使用</a:t>
            </a:r>
            <a:r>
              <a:rPr lang="en-US" altLang="zh-CN" dirty="0"/>
              <a:t>DP</a:t>
            </a:r>
            <a:r>
              <a:rPr lang="zh-CN" altLang="en-US" dirty="0"/>
              <a:t>充分检查搜索空间比使用启发式方法产生更好的计划（特别是在有许多索引的情况下）。</a:t>
            </a:r>
            <a:r>
              <a:rPr lang="en-US" altLang="zh-CN" dirty="0"/>
              <a:t>- </a:t>
            </a:r>
            <a:r>
              <a:rPr lang="zh-CN" altLang="en-US" dirty="0"/>
              <a:t>索引意识。在连接排序时考虑到索引的算法，如</a:t>
            </a:r>
            <a:r>
              <a:rPr lang="en-US" altLang="zh-CN" dirty="0" err="1"/>
              <a:t>BSizePP</a:t>
            </a:r>
            <a:r>
              <a:rPr lang="zh-CN" altLang="en-US" dirty="0"/>
              <a:t>和</a:t>
            </a:r>
            <a:r>
              <a:rPr lang="en-US" altLang="zh-CN" dirty="0"/>
              <a:t>GOO/</a:t>
            </a:r>
            <a:r>
              <a:rPr lang="en-US" altLang="zh-CN" dirty="0" err="1"/>
              <a:t>MinCost</a:t>
            </a:r>
            <a:r>
              <a:rPr lang="zh-CN" altLang="en-US" dirty="0"/>
              <a:t>，优于</a:t>
            </a:r>
            <a:r>
              <a:rPr lang="en-US" altLang="zh-CN" dirty="0"/>
              <a:t>GOO/</a:t>
            </a:r>
            <a:r>
              <a:rPr lang="en-US" altLang="zh-CN" dirty="0" err="1"/>
              <a:t>MinCard</a:t>
            </a:r>
            <a:r>
              <a:rPr lang="zh-CN" altLang="en-US" dirty="0"/>
              <a:t>，后者忽略了索引，仅通过减少中间结果的大小来排序连接。</a:t>
            </a:r>
            <a:r>
              <a:rPr lang="en-US" altLang="zh-CN" dirty="0"/>
              <a:t>- </a:t>
            </a:r>
            <a:r>
              <a:rPr lang="zh-CN" altLang="en-US" dirty="0"/>
              <a:t>探索方法。额外的索引为搜索空间增加了一些非常好的计划，与</a:t>
            </a:r>
            <a:r>
              <a:rPr lang="en-US" altLang="zh-CN" dirty="0"/>
              <a:t>GOO</a:t>
            </a:r>
            <a:r>
              <a:rPr lang="zh-CN" altLang="en-US" dirty="0"/>
              <a:t>和</a:t>
            </a:r>
            <a:r>
              <a:rPr lang="en-US" altLang="zh-CN" dirty="0" err="1"/>
              <a:t>BSizePP</a:t>
            </a:r>
            <a:r>
              <a:rPr lang="zh-CN" altLang="en-US" dirty="0"/>
              <a:t>所进行的系统探索相比，像</a:t>
            </a:r>
            <a:r>
              <a:rPr lang="en-US" altLang="zh-CN" dirty="0" err="1"/>
              <a:t>Quickpick</a:t>
            </a:r>
            <a:r>
              <a:rPr lang="zh-CN" altLang="en-US" dirty="0"/>
              <a:t>这样的随机方法发现这些计划的可能性较小。</a:t>
            </a:r>
            <a:endParaRPr lang="en-US" altLang="zh-CN" dirty="0"/>
          </a:p>
          <a:p>
            <a:pPr algn="l"/>
            <a:r>
              <a:rPr lang="zh-CN" altLang="en-US" dirty="0"/>
              <a:t>总而言之，我们的结果表明，与只列举搜索空间的一个子集的算法相比，详尽地列举所有丛生树提供了适度但并非不重要的性能优势。良好的心数估计带来的性能潜力当然要大得多。然而，考虑到存在可以快速找到几十个关系的查询的最优解的穷举算法（例如</a:t>
            </a:r>
            <a:r>
              <a:rPr lang="en-US" altLang="zh-CN" dirty="0"/>
              <a:t>[36,13]</a:t>
            </a:r>
            <a:r>
              <a:rPr lang="zh-CN" altLang="en-US" dirty="0"/>
              <a:t>），使用启发式算法或禁用</a:t>
            </a:r>
            <a:r>
              <a:rPr lang="en-US" altLang="zh-CN" dirty="0"/>
              <a:t>bushy</a:t>
            </a:r>
            <a:r>
              <a:rPr lang="zh-CN" altLang="en-US" dirty="0"/>
              <a:t>树应该只对有大量连接的查询有必要。</a:t>
            </a:r>
            <a:endParaRPr lang="en-US" altLang="zh-CN" dirty="0"/>
          </a:p>
          <a:p>
            <a:pPr algn="l"/>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4343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最后为了更好的理解基数预估与连接顺序选择间的关系，本文对其中两个查询进行分析，这两个查询的模板是相同的，一个是查询美国公司制作的电影的排名和发行时间，另一个是德国公司。</a:t>
            </a:r>
            <a:endParaRPr lang="en-US" altLang="zh-CN" dirty="0"/>
          </a:p>
          <a:p>
            <a:pPr algn="l"/>
            <a:r>
              <a:rPr lang="zh-CN" altLang="en-US" dirty="0"/>
              <a:t>两个查询唯一不同的就是对公司的选择不同。经过实验，已知</a:t>
            </a:r>
            <a:r>
              <a:rPr lang="en-US" altLang="zh-CN" dirty="0"/>
              <a:t>PG</a:t>
            </a:r>
            <a:r>
              <a:rPr lang="zh-CN" altLang="en-US" dirty="0"/>
              <a:t>能够准确预估这两个国家的公司相差</a:t>
            </a:r>
            <a:r>
              <a:rPr lang="en-US" altLang="zh-CN" dirty="0"/>
              <a:t>8</a:t>
            </a:r>
            <a:r>
              <a:rPr lang="zh-CN" altLang="en-US" dirty="0"/>
              <a:t>倍，跟公司国家有关的中间结果也都符合这个比例。</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1077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但是这两个</a:t>
            </a:r>
            <a:r>
              <a:rPr lang="en-US" altLang="zh-CN" dirty="0"/>
              <a:t>query</a:t>
            </a:r>
            <a:r>
              <a:rPr lang="zh-CN" altLang="en-US" dirty="0"/>
              <a:t>选择的计划却是相同的。图中可以看到到</a:t>
            </a:r>
            <a:r>
              <a:rPr lang="en-US" altLang="zh-CN" dirty="0" err="1"/>
              <a:t>company_name</a:t>
            </a:r>
            <a:r>
              <a:rPr lang="zh-CN" altLang="en-US" dirty="0"/>
              <a:t>那里开始预估基数大小不同。</a:t>
            </a:r>
            <a:endParaRPr lang="en-US" altLang="zh-CN" dirty="0"/>
          </a:p>
          <a:p>
            <a:pPr algn="l"/>
            <a:r>
              <a:rPr lang="zh-CN" altLang="en-US" dirty="0"/>
              <a:t>为了分析这个计划是否够好，本文又利用真实基数重新运行这两个</a:t>
            </a:r>
            <a:r>
              <a:rPr lang="en-US" altLang="zh-CN" dirty="0"/>
              <a:t>query</a:t>
            </a:r>
            <a:r>
              <a:rPr lang="zh-CN" altLang="en-US" dirty="0"/>
              <a:t>，得到各自的计划。这时得到了两个不同的计划。图</a:t>
            </a:r>
            <a:r>
              <a:rPr lang="en-US" altLang="zh-CN" dirty="0"/>
              <a:t>2</a:t>
            </a:r>
            <a:r>
              <a:rPr lang="zh-CN" altLang="en-US" dirty="0"/>
              <a:t>是</a:t>
            </a:r>
            <a:r>
              <a:rPr lang="en-US" altLang="zh-CN" dirty="0"/>
              <a:t>US</a:t>
            </a:r>
            <a:r>
              <a:rPr lang="zh-CN" altLang="en-US" dirty="0"/>
              <a:t>，图</a:t>
            </a:r>
            <a:r>
              <a:rPr lang="en-US" altLang="zh-CN" dirty="0"/>
              <a:t>3</a:t>
            </a:r>
            <a:r>
              <a:rPr lang="zh-CN" altLang="en-US" dirty="0"/>
              <a:t>是德国。</a:t>
            </a:r>
            <a:r>
              <a:rPr lang="en-US" altLang="zh-CN" dirty="0"/>
              <a:t>2-3</a:t>
            </a:r>
            <a:r>
              <a:rPr lang="zh-CN" altLang="en-US" dirty="0"/>
              <a:t>上的数字是真实基数。</a:t>
            </a:r>
            <a:endParaRPr lang="en-US" altLang="zh-CN" dirty="0"/>
          </a:p>
          <a:p>
            <a:pPr algn="l"/>
            <a:r>
              <a:rPr lang="zh-CN" altLang="en-US" dirty="0"/>
              <a:t>实验得到</a:t>
            </a:r>
            <a:r>
              <a:rPr lang="en-US" altLang="zh-CN" dirty="0"/>
              <a:t>PG</a:t>
            </a:r>
            <a:r>
              <a:rPr lang="zh-CN" altLang="en-US" dirty="0"/>
              <a:t>对</a:t>
            </a:r>
            <a:r>
              <a:rPr lang="en-US" altLang="zh-CN" dirty="0"/>
              <a:t>US</a:t>
            </a:r>
            <a:r>
              <a:rPr lang="zh-CN" altLang="en-US" dirty="0"/>
              <a:t>的计划更好，其代价只比最优计划的代价高</a:t>
            </a:r>
            <a:r>
              <a:rPr lang="en-US" altLang="zh-CN" dirty="0"/>
              <a:t>35%</a:t>
            </a:r>
            <a:r>
              <a:rPr lang="zh-CN" altLang="en-US" dirty="0"/>
              <a:t>，而德国要高</a:t>
            </a:r>
            <a:r>
              <a:rPr lang="en-US" altLang="zh-CN" dirty="0"/>
              <a:t>3</a:t>
            </a:r>
            <a:r>
              <a:rPr lang="zh-CN" altLang="en-US" dirty="0"/>
              <a:t>倍多。为了研究这些计划有什么差异，是什么导致了计划选择的不同。</a:t>
            </a:r>
            <a:endParaRPr lang="en-US" altLang="zh-CN" dirty="0"/>
          </a:p>
          <a:p>
            <a:pPr algn="l"/>
            <a:r>
              <a:rPr lang="zh-CN" altLang="en-US" dirty="0"/>
              <a:t>图</a:t>
            </a:r>
            <a:r>
              <a:rPr lang="en-US" altLang="zh-CN" dirty="0"/>
              <a:t>1</a:t>
            </a:r>
            <a:r>
              <a:rPr lang="zh-CN" altLang="en-US" dirty="0"/>
              <a:t>和</a:t>
            </a:r>
            <a:r>
              <a:rPr lang="en-US" altLang="zh-CN" dirty="0"/>
              <a:t>2</a:t>
            </a:r>
            <a:r>
              <a:rPr lang="zh-CN" altLang="en-US" dirty="0"/>
              <a:t>相同的部分，这里得到了电影的评级信息。接着要将评级信息和电影公司连接。图（</a:t>
            </a:r>
            <a:r>
              <a:rPr lang="en-US" altLang="zh-CN" dirty="0"/>
              <a:t>1</a:t>
            </a:r>
            <a:r>
              <a:rPr lang="zh-CN" altLang="en-US" dirty="0"/>
              <a:t>）是先索引连接再选择是什么国家公司。图（</a:t>
            </a:r>
            <a:r>
              <a:rPr lang="en-US" altLang="zh-CN" dirty="0"/>
              <a:t>2</a:t>
            </a:r>
            <a:r>
              <a:rPr lang="zh-CN" altLang="en-US" dirty="0"/>
              <a:t>）是先选择是美国的公司再连接。原因是图</a:t>
            </a:r>
            <a:r>
              <a:rPr lang="en-US" altLang="zh-CN" dirty="0"/>
              <a:t>1</a:t>
            </a:r>
            <a:r>
              <a:rPr lang="zh-CN" altLang="en-US" dirty="0"/>
              <a:t>的</a:t>
            </a:r>
            <a:r>
              <a:rPr lang="en-US" altLang="zh-CN" dirty="0"/>
              <a:t>4</a:t>
            </a:r>
            <a:r>
              <a:rPr lang="zh-CN" altLang="en-US" dirty="0"/>
              <a:t>操作对左子节点的低估，实际上有</a:t>
            </a:r>
            <a:r>
              <a:rPr lang="en-US" altLang="zh-CN" dirty="0"/>
              <a:t>30</a:t>
            </a:r>
            <a:r>
              <a:rPr lang="zh-CN" altLang="en-US" dirty="0"/>
              <a:t>万多，使得</a:t>
            </a:r>
            <a:r>
              <a:rPr lang="en-US" altLang="zh-CN" dirty="0"/>
              <a:t>4</a:t>
            </a:r>
            <a:r>
              <a:rPr lang="zh-CN" altLang="en-US" dirty="0"/>
              <a:t>的</a:t>
            </a:r>
            <a:r>
              <a:rPr lang="en-US" altLang="zh-CN" dirty="0"/>
              <a:t>INL</a:t>
            </a:r>
            <a:r>
              <a:rPr lang="zh-CN" altLang="en-US" dirty="0"/>
              <a:t>的代价低估了。</a:t>
            </a:r>
            <a:endParaRPr lang="en-US" altLang="zh-CN" dirty="0"/>
          </a:p>
          <a:p>
            <a:pPr algn="l"/>
            <a:r>
              <a:rPr lang="zh-CN" altLang="en-US" dirty="0"/>
              <a:t>对许多由美国公司生产的电影逐一进行这种索引查询不再是最便宜的解决方案了。相反，首先过滤电影信息中的发行日期（</a:t>
            </a:r>
            <a:r>
              <a:rPr lang="en-US" altLang="zh-CN" dirty="0"/>
              <a:t>6</a:t>
            </a:r>
            <a:r>
              <a:rPr lang="zh-CN" altLang="en-US" dirty="0"/>
              <a:t>），然后将这些信息与美国电影（</a:t>
            </a:r>
            <a:r>
              <a:rPr lang="en-US" altLang="zh-CN" dirty="0"/>
              <a:t>5</a:t>
            </a:r>
            <a:r>
              <a:rPr lang="zh-CN" altLang="en-US" dirty="0"/>
              <a:t>）结合起来，会更便宜。</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009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对比</a:t>
            </a:r>
            <a:r>
              <a:rPr lang="en-US" altLang="zh-CN" dirty="0"/>
              <a:t>1</a:t>
            </a:r>
            <a:r>
              <a:rPr lang="zh-CN" altLang="en-US" dirty="0"/>
              <a:t>和</a:t>
            </a:r>
            <a:r>
              <a:rPr lang="en-US" altLang="zh-CN" dirty="0"/>
              <a:t>3</a:t>
            </a:r>
            <a:r>
              <a:rPr lang="zh-CN" altLang="en-US" dirty="0"/>
              <a:t>，最优计划是先得到德国公司，因为德国公司数量比较少，可以过滤大量数据。而</a:t>
            </a:r>
            <a:r>
              <a:rPr lang="en-US" altLang="zh-CN" dirty="0"/>
              <a:t>PG</a:t>
            </a:r>
            <a:r>
              <a:rPr lang="zh-CN" altLang="en-US" dirty="0"/>
              <a:t>使用预估基数却没有选择先做这个</a:t>
            </a:r>
            <a:r>
              <a:rPr lang="en-US" altLang="zh-CN" dirty="0"/>
              <a:t>join</a:t>
            </a:r>
            <a:r>
              <a:rPr lang="zh-CN" altLang="en-US" dirty="0"/>
              <a:t>。这是由于，对于中间结果集很大的操作，</a:t>
            </a:r>
            <a:r>
              <a:rPr lang="en-US" altLang="zh-CN" dirty="0"/>
              <a:t>PG</a:t>
            </a:r>
            <a:r>
              <a:rPr lang="zh-CN" altLang="en-US" dirty="0"/>
              <a:t>都低估了。</a:t>
            </a:r>
            <a:endParaRPr lang="en-US" altLang="zh-CN" dirty="0"/>
          </a:p>
          <a:p>
            <a:pPr algn="l"/>
            <a:r>
              <a:rPr lang="zh-CN" altLang="en-US" dirty="0"/>
              <a:t>最后对比</a:t>
            </a:r>
            <a:r>
              <a:rPr lang="en-US" altLang="zh-CN" dirty="0"/>
              <a:t>us</a:t>
            </a:r>
            <a:r>
              <a:rPr lang="zh-CN" altLang="en-US" dirty="0"/>
              <a:t>和德国，对于德国公司生产的相对较少的电影，使用索引将这些电影与电影信息表（</a:t>
            </a:r>
            <a:r>
              <a:rPr lang="en-US" altLang="zh-CN" dirty="0"/>
              <a:t>2</a:t>
            </a:r>
            <a:r>
              <a:rPr lang="zh-CN" altLang="en-US" dirty="0"/>
              <a:t>和</a:t>
            </a:r>
            <a:r>
              <a:rPr lang="en-US" altLang="zh-CN" dirty="0"/>
              <a:t>10</a:t>
            </a:r>
            <a:r>
              <a:rPr lang="zh-CN" altLang="en-US" dirty="0"/>
              <a:t>）连接起来，然后再过滤发布日期信息（</a:t>
            </a:r>
            <a:r>
              <a:rPr lang="en-US" altLang="zh-CN" dirty="0"/>
              <a:t>1</a:t>
            </a:r>
            <a:r>
              <a:rPr lang="zh-CN" altLang="en-US" dirty="0"/>
              <a:t>和</a:t>
            </a:r>
            <a:r>
              <a:rPr lang="en-US" altLang="zh-CN" dirty="0"/>
              <a:t>9</a:t>
            </a:r>
            <a:r>
              <a:rPr lang="zh-CN" altLang="en-US" dirty="0"/>
              <a:t>）是正确的决定。然而，对许多由美国公司生产的电影逐一进行这种索引查询不再是最便宜的解决方案了。相反，首先过滤电影信息中的发行日期（</a:t>
            </a:r>
            <a:r>
              <a:rPr lang="en-US" altLang="zh-CN" dirty="0"/>
              <a:t>6</a:t>
            </a:r>
            <a:r>
              <a:rPr lang="zh-CN" altLang="en-US" dirty="0"/>
              <a:t>），然后将这些信息与美国电影（</a:t>
            </a:r>
            <a:r>
              <a:rPr lang="en-US" altLang="zh-CN" dirty="0"/>
              <a:t>5</a:t>
            </a:r>
            <a:r>
              <a:rPr lang="zh-CN" altLang="en-US" dirty="0"/>
              <a:t>）结合起来，会更便宜。</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303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5476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 </a:t>
            </a:r>
            <a:r>
              <a:rPr lang="zh-CN" altLang="en-US" dirty="0"/>
              <a:t>在许多情况下，错误估计会相互抵消</a:t>
            </a:r>
            <a:r>
              <a:rPr lang="en-US" altLang="zh-CN" dirty="0"/>
              <a:t>--</a:t>
            </a:r>
            <a:r>
              <a:rPr lang="zh-CN" altLang="en-US" dirty="0"/>
              <a:t>至少是部分抵消。</a:t>
            </a:r>
          </a:p>
          <a:p>
            <a:pPr algn="l"/>
            <a:r>
              <a:rPr lang="en-US" altLang="zh-CN" dirty="0"/>
              <a:t>- </a:t>
            </a:r>
            <a:r>
              <a:rPr lang="zh-CN" altLang="en-US" dirty="0"/>
              <a:t>有时，即使是大的估计错误也不会对某个子表达式的连接排序的最优性产生影响。</a:t>
            </a:r>
          </a:p>
          <a:p>
            <a:pPr algn="l"/>
            <a:r>
              <a:rPr lang="en-US" altLang="zh-CN" dirty="0"/>
              <a:t>- </a:t>
            </a:r>
            <a:r>
              <a:rPr lang="zh-CN" altLang="en-US" dirty="0"/>
              <a:t>在其他情况下，已经略微错误估计的</a:t>
            </a:r>
            <a:r>
              <a:rPr lang="en-US" altLang="zh-CN" dirty="0"/>
              <a:t>cardinalities</a:t>
            </a:r>
            <a:r>
              <a:rPr lang="zh-CN" altLang="en-US" dirty="0"/>
              <a:t>可能导致计划质量的巨大差异。</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8679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205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784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它包含了大量关于电影和演员、导演、制作公司等相关事实的信息。总共</a:t>
            </a:r>
            <a:r>
              <a:rPr lang="en-US" altLang="zh-CN" dirty="0"/>
              <a:t>21</a:t>
            </a:r>
            <a:r>
              <a:rPr lang="zh-CN" altLang="en-US" dirty="0"/>
              <a:t>张表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965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请注意，根据基表谓词的选择性，同一查询结构的变体有不同的最佳查询计划，产生的运行时间有很大的不同（有时是数量级）。</a:t>
            </a:r>
            <a:endParaRPr lang="en-US" altLang="zh-CN" dirty="0"/>
          </a:p>
          <a:p>
            <a:r>
              <a:rPr lang="zh-CN" altLang="en-US" dirty="0"/>
              <a:t>美国公司发行的电影的评分和发行时间。</a:t>
            </a:r>
            <a:endParaRPr lang="en-US" altLang="zh-CN" dirty="0"/>
          </a:p>
          <a:p>
            <a:r>
              <a:rPr lang="zh-CN" altLang="en-US" dirty="0"/>
              <a:t>虚线是</a:t>
            </a:r>
            <a:r>
              <a:rPr lang="en-US" altLang="zh-CN" dirty="0" err="1"/>
              <a:t>fk-fk</a:t>
            </a:r>
            <a:r>
              <a:rPr lang="zh-CN" altLang="en-US" dirty="0"/>
              <a:t>连接，箭头指向主键</a:t>
            </a:r>
            <a:endParaRPr lang="en-US" altLang="zh-CN" dirty="0"/>
          </a:p>
          <a:p>
            <a:r>
              <a:rPr lang="zh-CN" altLang="en-US" dirty="0"/>
              <a:t>没有非等值连接</a:t>
            </a:r>
            <a:endParaRPr lang="en-US" altLang="zh-CN" dirty="0"/>
          </a:p>
          <a:p>
            <a:r>
              <a:rPr lang="zh-CN" altLang="en-US" dirty="0"/>
              <a:t>当查询结果规模较大时，为了避免通信代价成为性能瓶颈，在执行时（但不是在估计时）用</a:t>
            </a:r>
            <a:r>
              <a:rPr lang="en-US" altLang="zh-CN" dirty="0"/>
              <a:t>MIN(...)</a:t>
            </a:r>
            <a:r>
              <a:rPr lang="zh-CN" altLang="en-US" dirty="0"/>
              <a:t>表达式来包裹投影子句中的所有属性。</a:t>
            </a:r>
            <a:endParaRPr lang="en-US" altLang="zh-CN" dirty="0"/>
          </a:p>
          <a:p>
            <a:r>
              <a:rPr lang="zh-CN" altLang="en-US" dirty="0"/>
              <a:t>对于</a:t>
            </a:r>
            <a:r>
              <a:rPr lang="en-US" altLang="zh-CN" dirty="0"/>
              <a:t>cardinality</a:t>
            </a:r>
            <a:r>
              <a:rPr lang="zh-CN" altLang="en-US" dirty="0"/>
              <a:t>估计器来说，由于大量的连接和数据的相关性，查询具有挑战性。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036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对于复杂谓词，比如</a:t>
            </a:r>
            <a:r>
              <a:rPr lang="en-US" altLang="zh-CN" dirty="0"/>
              <a:t>LIKE</a:t>
            </a:r>
            <a:r>
              <a:rPr lang="zh-CN" altLang="en-US" dirty="0"/>
              <a:t>，用不了直方图；为了组合同一个表的合取谓词，</a:t>
            </a:r>
            <a:r>
              <a:rPr lang="en-US" altLang="zh-CN" dirty="0"/>
              <a:t>PostgreSQL</a:t>
            </a:r>
            <a:r>
              <a:rPr lang="zh-CN" altLang="en-US" dirty="0"/>
              <a:t>简单地假设独立，并将各个选择性估计值的选择性相乘。</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07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a:t>
            </a:r>
            <a:r>
              <a:rPr lang="en-US" altLang="zh-CN" dirty="0"/>
              <a:t>join</a:t>
            </a:r>
            <a:r>
              <a:rPr lang="zh-CN" altLang="en-US" dirty="0"/>
              <a:t>的结果，用公式，</a:t>
            </a:r>
            <a:r>
              <a:rPr lang="en-US" altLang="zh-CN" dirty="0"/>
              <a:t>T1</a:t>
            </a:r>
            <a:r>
              <a:rPr lang="zh-CN" altLang="en-US" dirty="0"/>
              <a:t>和</a:t>
            </a:r>
            <a:r>
              <a:rPr lang="en-US" altLang="zh-CN" dirty="0"/>
              <a:t>T2</a:t>
            </a:r>
            <a:r>
              <a:rPr lang="zh-CN" altLang="en-US" dirty="0"/>
              <a:t>是表，</a:t>
            </a:r>
            <a:r>
              <a:rPr lang="en-US" altLang="zh-CN" dirty="0" err="1"/>
              <a:t>dom</a:t>
            </a:r>
            <a:r>
              <a:rPr lang="en-US" altLang="zh-CN" dirty="0"/>
              <a:t>(x)</a:t>
            </a:r>
            <a:r>
              <a:rPr lang="zh-CN" altLang="en-US" dirty="0"/>
              <a:t>是属性</a:t>
            </a:r>
            <a:r>
              <a:rPr lang="en-US" altLang="zh-CN" dirty="0"/>
              <a:t>x</a:t>
            </a:r>
            <a:r>
              <a:rPr lang="zh-CN" altLang="en-US" dirty="0"/>
              <a:t>的基数，即</a:t>
            </a:r>
            <a:r>
              <a:rPr lang="en-US" altLang="zh-CN" dirty="0"/>
              <a:t>x</a:t>
            </a:r>
            <a:r>
              <a:rPr lang="zh-CN" altLang="en-US" dirty="0"/>
              <a:t>的不同值的数量。如</a:t>
            </a:r>
            <a:r>
              <a:rPr lang="en-US" altLang="zh-CN" dirty="0"/>
              <a:t>T1</a:t>
            </a:r>
            <a:r>
              <a:rPr lang="zh-CN" altLang="en-US" dirty="0"/>
              <a:t>有</a:t>
            </a:r>
            <a:r>
              <a:rPr lang="en-US" altLang="zh-CN" dirty="0"/>
              <a:t>20</a:t>
            </a:r>
            <a:r>
              <a:rPr lang="zh-CN" altLang="en-US" dirty="0"/>
              <a:t>行，</a:t>
            </a:r>
            <a:r>
              <a:rPr lang="en-US" altLang="zh-CN" dirty="0"/>
              <a:t>T2</a:t>
            </a:r>
            <a:r>
              <a:rPr lang="zh-CN" altLang="en-US" dirty="0"/>
              <a:t>有</a:t>
            </a:r>
            <a:r>
              <a:rPr lang="en-US" altLang="zh-CN" dirty="0"/>
              <a:t>5</a:t>
            </a:r>
            <a:r>
              <a:rPr lang="zh-CN" altLang="en-US" dirty="0"/>
              <a:t>行，</a:t>
            </a:r>
            <a:r>
              <a:rPr lang="en-US" altLang="zh-CN" dirty="0"/>
              <a:t>T1</a:t>
            </a:r>
            <a:r>
              <a:rPr lang="zh-CN" altLang="en-US" dirty="0"/>
              <a:t>表的</a:t>
            </a:r>
            <a:r>
              <a:rPr lang="en-US" altLang="zh-CN" dirty="0"/>
              <a:t>x</a:t>
            </a:r>
            <a:r>
              <a:rPr lang="zh-CN" altLang="en-US" dirty="0"/>
              <a:t>有</a:t>
            </a:r>
            <a:r>
              <a:rPr lang="en-US" altLang="zh-CN" dirty="0"/>
              <a:t>10</a:t>
            </a:r>
            <a:r>
              <a:rPr lang="zh-CN" altLang="en-US" dirty="0"/>
              <a:t>个不同值，</a:t>
            </a:r>
            <a:r>
              <a:rPr lang="en-US" altLang="zh-CN" dirty="0"/>
              <a:t>T2</a:t>
            </a:r>
            <a:r>
              <a:rPr lang="zh-CN" altLang="en-US" dirty="0"/>
              <a:t>表的</a:t>
            </a:r>
            <a:r>
              <a:rPr lang="en-US" altLang="zh-CN" dirty="0"/>
              <a:t>y</a:t>
            </a:r>
            <a:r>
              <a:rPr lang="zh-CN" altLang="en-US" dirty="0"/>
              <a:t>有</a:t>
            </a:r>
            <a:r>
              <a:rPr lang="en-US" altLang="zh-CN" dirty="0"/>
              <a:t>5</a:t>
            </a:r>
            <a:r>
              <a:rPr lang="zh-CN" altLang="en-US" dirty="0"/>
              <a:t>个，则预估的中间结果为</a:t>
            </a:r>
            <a:r>
              <a:rPr lang="en-US" altLang="zh-CN" dirty="0"/>
              <a:t>10</a:t>
            </a:r>
          </a:p>
          <a:p>
            <a:r>
              <a:rPr lang="zh-CN" altLang="en-US" dirty="0"/>
              <a:t>均匀性，独立性，包含原则：假设连接的键要有交叉，小表中的键都能与大表中的键连接起来，所以公式中除以大表的域。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8622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PostgreSQL</a:t>
            </a:r>
            <a:r>
              <a:rPr lang="zh-CN" altLang="en-US" dirty="0"/>
              <a:t>的成本模型由超过</a:t>
            </a:r>
            <a:r>
              <a:rPr lang="en-US" altLang="zh-CN" dirty="0"/>
              <a:t>4000</a:t>
            </a:r>
            <a:r>
              <a:rPr lang="zh-CN" altLang="en-US" dirty="0"/>
              <a:t>行的</a:t>
            </a:r>
            <a:r>
              <a:rPr lang="en-US" altLang="zh-CN" dirty="0"/>
              <a:t>C</a:t>
            </a:r>
            <a:r>
              <a:rPr lang="zh-CN" altLang="en-US" dirty="0"/>
              <a:t>代码组成。</a:t>
            </a:r>
            <a:r>
              <a:rPr lang="en-US" altLang="zh-CN" dirty="0"/>
              <a:t>PostgreSQL</a:t>
            </a:r>
            <a:r>
              <a:rPr lang="zh-CN" altLang="en-US" dirty="0"/>
              <a:t>的面向磁盘的成本模型将</a:t>
            </a:r>
            <a:r>
              <a:rPr lang="en-US" altLang="zh-CN" dirty="0"/>
              <a:t>CPU</a:t>
            </a:r>
            <a:r>
              <a:rPr lang="zh-CN" altLang="en-US" dirty="0"/>
              <a:t>和</a:t>
            </a:r>
            <a:r>
              <a:rPr lang="en-US" altLang="zh-CN" dirty="0"/>
              <a:t>I/O</a:t>
            </a:r>
            <a:r>
              <a:rPr lang="zh-CN" altLang="en-US" dirty="0"/>
              <a:t>成本与某些权重相结合。具体来说，一个操作符的成本被定义为访问的磁盘页数（包括顺序和随机）和在内存中处理的数据量的加权和。然后，一个查询计划的成本是所有运算符的成本之和。总和中使用的权重参数的默认值（成本变量）是由优化器设计者设置的，旨在反映随机访问、顺序访问和</a:t>
            </a:r>
            <a:r>
              <a:rPr lang="en-US" altLang="zh-CN" dirty="0"/>
              <a:t>CPU</a:t>
            </a:r>
            <a:r>
              <a:rPr lang="zh-CN" altLang="en-US" dirty="0"/>
              <a:t>成本之间的相对差异。</a:t>
            </a:r>
            <a:r>
              <a:rPr lang="en-US" altLang="zh-CN" dirty="0"/>
              <a:t>PostgreSQL</a:t>
            </a:r>
            <a:r>
              <a:rPr lang="zh-CN" altLang="en-US" dirty="0"/>
              <a:t>文档中说明到 没有明确的方法来确定成本变量的理想值。也有很多文章研究如何自动调整</a:t>
            </a:r>
            <a:r>
              <a:rPr lang="en-US" altLang="zh-CN" dirty="0"/>
              <a:t>cost model</a:t>
            </a:r>
            <a:r>
              <a:rPr lang="zh-CN" altLang="en-US" dirty="0"/>
              <a:t>的</a:t>
            </a:r>
            <a:r>
              <a:rPr lang="en-US" altLang="zh-CN" dirty="0"/>
              <a:t>cost</a:t>
            </a:r>
            <a:r>
              <a:rPr lang="zh-CN" altLang="en-US" dirty="0"/>
              <a:t>变量。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2A6E4-9699-4C6D-8D01-F84BAF66CA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370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425131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62276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4201378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596598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106310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339374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95935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197896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362839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682244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2022/4/20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140905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2022/4/20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653765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99D858C-E988-4C60-AF34-8979A150A0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0"/>
          <a:stretch/>
        </p:blipFill>
        <p:spPr>
          <a:xfrm>
            <a:off x="0" y="0"/>
            <a:ext cx="12192000" cy="6858000"/>
          </a:xfrm>
          <a:prstGeom prst="rect">
            <a:avLst/>
          </a:prstGeom>
        </p:spPr>
      </p:pic>
      <p:sp>
        <p:nvSpPr>
          <p:cNvPr id="28" name="矩形 27">
            <a:extLst>
              <a:ext uri="{FF2B5EF4-FFF2-40B4-BE49-F238E27FC236}">
                <a16:creationId xmlns:a16="http://schemas.microsoft.com/office/drawing/2014/main" id="{E931C9B1-E7CE-4A7C-B9B0-33C8F7A669A3}"/>
              </a:ext>
            </a:extLst>
          </p:cNvPr>
          <p:cNvSpPr/>
          <p:nvPr/>
        </p:nvSpPr>
        <p:spPr>
          <a:xfrm>
            <a:off x="1686989" y="1005396"/>
            <a:ext cx="8975324" cy="4847208"/>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文本框 7">
            <a:extLst>
              <a:ext uri="{FF2B5EF4-FFF2-40B4-BE49-F238E27FC236}">
                <a16:creationId xmlns:a16="http://schemas.microsoft.com/office/drawing/2014/main" id="{94CDBFFF-01A9-4773-8CFC-E6BC953B2A35}"/>
              </a:ext>
            </a:extLst>
          </p:cNvPr>
          <p:cNvSpPr txBox="1"/>
          <p:nvPr/>
        </p:nvSpPr>
        <p:spPr>
          <a:xfrm>
            <a:off x="2178844" y="2479283"/>
            <a:ext cx="7834311" cy="1354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i="0" dirty="0">
                <a:solidFill>
                  <a:srgbClr val="000000"/>
                </a:solidFill>
                <a:effectLst/>
                <a:latin typeface="NimbusRomNo9L-Medi"/>
              </a:rPr>
              <a:t>Query Optimization Through the Looking Glass, and What We Found Running the Join Order Benchmark</a:t>
            </a:r>
            <a:r>
              <a:rPr lang="en-US" altLang="zh-CN" sz="5400" dirty="0"/>
              <a:t> </a:t>
            </a:r>
            <a:endParaRPr kumimoji="0" lang="zh-CN" altLang="en-US" sz="5400" b="0" i="0" u="none" strike="noStrike" kern="1200" cap="none" spc="0" normalizeH="0" baseline="0" noProof="0" dirty="0">
              <a:ln>
                <a:noFill/>
              </a:ln>
              <a:solidFill>
                <a:prstClr val="black"/>
              </a:solidFill>
              <a:effectLst/>
              <a:uLnTx/>
              <a:uFillTx/>
              <a:latin typeface="文悦古典明朝体 (非商业使用) W5" pitchFamily="50" charset="-122"/>
              <a:ea typeface="文悦古典明朝体 (非商业使用) W5" pitchFamily="50" charset="-122"/>
              <a:cs typeface="+mn-cs"/>
            </a:endParaRPr>
          </a:p>
        </p:txBody>
      </p:sp>
      <p:sp>
        <p:nvSpPr>
          <p:cNvPr id="31" name="矩形: 圆角 30">
            <a:extLst>
              <a:ext uri="{FF2B5EF4-FFF2-40B4-BE49-F238E27FC236}">
                <a16:creationId xmlns:a16="http://schemas.microsoft.com/office/drawing/2014/main" id="{40DEB522-495A-4B24-94B2-EBC097AD83D6}"/>
              </a:ext>
            </a:extLst>
          </p:cNvPr>
          <p:cNvSpPr/>
          <p:nvPr/>
        </p:nvSpPr>
        <p:spPr>
          <a:xfrm>
            <a:off x="2055412" y="1320939"/>
            <a:ext cx="2092382" cy="431943"/>
          </a:xfrm>
          <a:prstGeom prst="roundRect">
            <a:avLst/>
          </a:prstGeom>
          <a:solidFill>
            <a:srgbClr val="C0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VLDB Journal 2018</a:t>
            </a: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 name="文本框 1">
            <a:extLst>
              <a:ext uri="{FF2B5EF4-FFF2-40B4-BE49-F238E27FC236}">
                <a16:creationId xmlns:a16="http://schemas.microsoft.com/office/drawing/2014/main" id="{0B973AB9-D895-4BB7-B7FE-77892A52897A}"/>
              </a:ext>
            </a:extLst>
          </p:cNvPr>
          <p:cNvSpPr txBox="1"/>
          <p:nvPr/>
        </p:nvSpPr>
        <p:spPr>
          <a:xfrm>
            <a:off x="2512337" y="4336198"/>
            <a:ext cx="7324627" cy="954107"/>
          </a:xfrm>
          <a:prstGeom prst="rect">
            <a:avLst/>
          </a:prstGeom>
          <a:noFill/>
        </p:spPr>
        <p:txBody>
          <a:bodyPr wrap="square" rtlCol="0">
            <a:spAutoFit/>
          </a:bodyPr>
          <a:lstStyle/>
          <a:p>
            <a:pPr algn="ctr"/>
            <a:r>
              <a:rPr lang="en-US" altLang="zh-CN" sz="1400" i="0" dirty="0">
                <a:solidFill>
                  <a:srgbClr val="000000"/>
                </a:solidFill>
                <a:effectLst/>
                <a:latin typeface="NimbusRomNo9L-Medi"/>
              </a:rPr>
              <a:t>Viktor Leis</a:t>
            </a:r>
            <a:r>
              <a:rPr lang="en-US" altLang="zh-CN" sz="1400" dirty="0">
                <a:solidFill>
                  <a:srgbClr val="000000"/>
                </a:solidFill>
                <a:latin typeface="NimbusRomNo9L-Medi"/>
              </a:rPr>
              <a:t>,</a:t>
            </a:r>
            <a:r>
              <a:rPr lang="en-US" altLang="zh-CN" sz="1400" i="1" dirty="0">
                <a:solidFill>
                  <a:srgbClr val="000000"/>
                </a:solidFill>
                <a:effectLst/>
                <a:latin typeface="CMSY10"/>
              </a:rPr>
              <a:t> </a:t>
            </a:r>
            <a:r>
              <a:rPr lang="en-US" altLang="zh-CN" sz="1400" i="0" dirty="0">
                <a:solidFill>
                  <a:srgbClr val="000000"/>
                </a:solidFill>
                <a:effectLst/>
                <a:latin typeface="NimbusRomNo9L-Medi"/>
              </a:rPr>
              <a:t>Bernhard Radke,</a:t>
            </a:r>
            <a:r>
              <a:rPr lang="en-US" altLang="zh-CN" sz="1400" i="1" dirty="0">
                <a:solidFill>
                  <a:srgbClr val="000000"/>
                </a:solidFill>
                <a:effectLst/>
                <a:latin typeface="CMSY10"/>
              </a:rPr>
              <a:t> </a:t>
            </a:r>
            <a:r>
              <a:rPr lang="en-US" altLang="zh-CN" sz="1400" i="0" dirty="0">
                <a:solidFill>
                  <a:srgbClr val="000000"/>
                </a:solidFill>
                <a:effectLst/>
                <a:latin typeface="NimbusRomNo9L-Medi"/>
              </a:rPr>
              <a:t>Andrey </a:t>
            </a:r>
            <a:r>
              <a:rPr lang="en-US" altLang="zh-CN" sz="1400" i="0" dirty="0" err="1">
                <a:solidFill>
                  <a:srgbClr val="000000"/>
                </a:solidFill>
                <a:effectLst/>
                <a:latin typeface="NimbusRomNo9L-Medi"/>
              </a:rPr>
              <a:t>Gubichev</a:t>
            </a:r>
            <a:r>
              <a:rPr lang="en-US" altLang="zh-CN" sz="1400" dirty="0">
                <a:solidFill>
                  <a:srgbClr val="000000"/>
                </a:solidFill>
                <a:latin typeface="NimbusRomNo9L-Medi"/>
              </a:rPr>
              <a:t>,</a:t>
            </a:r>
            <a:r>
              <a:rPr lang="en-US" altLang="zh-CN" sz="1400" i="1" dirty="0">
                <a:solidFill>
                  <a:srgbClr val="000000"/>
                </a:solidFill>
                <a:effectLst/>
                <a:latin typeface="CMSY10"/>
              </a:rPr>
              <a:t> </a:t>
            </a:r>
            <a:r>
              <a:rPr lang="en-US" altLang="zh-CN" sz="1400" i="0" dirty="0">
                <a:solidFill>
                  <a:srgbClr val="000000"/>
                </a:solidFill>
                <a:effectLst/>
                <a:latin typeface="NimbusRomNo9L-Medi"/>
              </a:rPr>
              <a:t>Atanas </a:t>
            </a:r>
            <a:r>
              <a:rPr lang="en-US" altLang="zh-CN" sz="1400" i="0" dirty="0" err="1">
                <a:solidFill>
                  <a:srgbClr val="000000"/>
                </a:solidFill>
                <a:effectLst/>
                <a:latin typeface="NimbusRomNo9L-Medi"/>
              </a:rPr>
              <a:t>Mirchev</a:t>
            </a:r>
            <a:r>
              <a:rPr lang="en-US" altLang="zh-CN" sz="1400" dirty="0">
                <a:solidFill>
                  <a:srgbClr val="000000"/>
                </a:solidFill>
                <a:latin typeface="NimbusRomNo9L-Medi"/>
              </a:rPr>
              <a:t>, </a:t>
            </a:r>
            <a:r>
              <a:rPr lang="en-US" altLang="zh-CN" sz="1400" i="0" dirty="0" err="1">
                <a:solidFill>
                  <a:srgbClr val="000000"/>
                </a:solidFill>
                <a:effectLst/>
                <a:latin typeface="NimbusRomNo9L-Medi"/>
              </a:rPr>
              <a:t>Alfons</a:t>
            </a:r>
            <a:r>
              <a:rPr lang="en-US" altLang="zh-CN" sz="1400" i="0" dirty="0">
                <a:solidFill>
                  <a:srgbClr val="000000"/>
                </a:solidFill>
                <a:effectLst/>
                <a:latin typeface="NimbusRomNo9L-Medi"/>
              </a:rPr>
              <a:t> Kemper</a:t>
            </a:r>
            <a:r>
              <a:rPr lang="en-US" altLang="zh-CN" sz="1400" i="1" dirty="0">
                <a:solidFill>
                  <a:srgbClr val="000000"/>
                </a:solidFill>
                <a:latin typeface="CMSY10"/>
              </a:rPr>
              <a:t>, </a:t>
            </a:r>
            <a:r>
              <a:rPr lang="en-US" altLang="zh-CN" sz="1400" i="0" dirty="0">
                <a:solidFill>
                  <a:srgbClr val="000000"/>
                </a:solidFill>
                <a:effectLst/>
                <a:latin typeface="NimbusRomNo9L-Medi"/>
              </a:rPr>
              <a:t>Thomas Neumann</a:t>
            </a:r>
          </a:p>
          <a:p>
            <a:pPr algn="ctr"/>
            <a:r>
              <a:rPr lang="de-DE" altLang="zh-CN" sz="1400" i="0" dirty="0">
                <a:solidFill>
                  <a:srgbClr val="000000"/>
                </a:solidFill>
                <a:effectLst/>
                <a:latin typeface="NimbusRomNo9L-Medi"/>
              </a:rPr>
              <a:t>Technische Universität München, Garching, Germany</a:t>
            </a:r>
            <a:endParaRPr lang="en-US" altLang="zh-CN" sz="1400" i="0" dirty="0">
              <a:solidFill>
                <a:srgbClr val="000000"/>
              </a:solidFill>
              <a:effectLst/>
              <a:latin typeface="NimbusRomNo9L-Medi"/>
            </a:endParaRPr>
          </a:p>
          <a:p>
            <a:pPr algn="ctr"/>
            <a:r>
              <a:rPr lang="en-US" altLang="zh-CN" sz="1400" i="0" dirty="0">
                <a:solidFill>
                  <a:srgbClr val="000000"/>
                </a:solidFill>
                <a:effectLst/>
                <a:latin typeface="NimbusRomNo9L-Medi"/>
              </a:rPr>
              <a:t>Peter </a:t>
            </a:r>
            <a:r>
              <a:rPr lang="en-US" altLang="zh-CN" sz="1400" i="0" dirty="0" err="1">
                <a:solidFill>
                  <a:srgbClr val="000000"/>
                </a:solidFill>
                <a:effectLst/>
                <a:latin typeface="NimbusRomNo9L-Medi"/>
              </a:rPr>
              <a:t>Boncz</a:t>
            </a:r>
            <a:br>
              <a:rPr lang="en-US" altLang="zh-CN" dirty="0"/>
            </a:br>
            <a:r>
              <a:rPr lang="en-US" altLang="zh-CN" sz="1400" dirty="0">
                <a:solidFill>
                  <a:srgbClr val="000000"/>
                </a:solidFill>
                <a:latin typeface="NimbusRomNo9L-Medi"/>
              </a:rPr>
              <a:t>CWI, Amsterdam, The Netherlands </a:t>
            </a:r>
            <a:endParaRPr lang="zh-CN" altLang="en-US" sz="1400" dirty="0">
              <a:solidFill>
                <a:srgbClr val="000000"/>
              </a:solidFill>
              <a:latin typeface="NimbusRomNo9L-Medi"/>
            </a:endParaRPr>
          </a:p>
        </p:txBody>
      </p:sp>
    </p:spTree>
    <p:extLst>
      <p:ext uri="{BB962C8B-B14F-4D97-AF65-F5344CB8AC3E}">
        <p14:creationId xmlns:p14="http://schemas.microsoft.com/office/powerpoint/2010/main" val="24723238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a:extLst>
              <a:ext uri="{FF2B5EF4-FFF2-40B4-BE49-F238E27FC236}">
                <a16:creationId xmlns:a16="http://schemas.microsoft.com/office/drawing/2014/main" id="{042B0695-2EDC-4E75-BEF3-F6044F192668}"/>
              </a:ext>
            </a:extLst>
          </p:cNvPr>
          <p:cNvSpPr txBox="1"/>
          <p:nvPr/>
        </p:nvSpPr>
        <p:spPr>
          <a:xfrm>
            <a:off x="1546619" y="270955"/>
            <a:ext cx="6508951"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grpSp>
        <p:nvGrpSpPr>
          <p:cNvPr id="3" name="组合 2">
            <a:extLst>
              <a:ext uri="{FF2B5EF4-FFF2-40B4-BE49-F238E27FC236}">
                <a16:creationId xmlns:a16="http://schemas.microsoft.com/office/drawing/2014/main" id="{A8B452A2-E500-4C7E-99EE-5F7E0B82E209}"/>
              </a:ext>
            </a:extLst>
          </p:cNvPr>
          <p:cNvGrpSpPr/>
          <p:nvPr/>
        </p:nvGrpSpPr>
        <p:grpSpPr>
          <a:xfrm>
            <a:off x="177856" y="127527"/>
            <a:ext cx="1208235" cy="1167578"/>
            <a:chOff x="29000" y="138160"/>
            <a:chExt cx="1208235" cy="1167578"/>
          </a:xfrm>
        </p:grpSpPr>
        <p:grpSp>
          <p:nvGrpSpPr>
            <p:cNvPr id="14" name="组合 13">
              <a:extLst>
                <a:ext uri="{FF2B5EF4-FFF2-40B4-BE49-F238E27FC236}">
                  <a16:creationId xmlns:a16="http://schemas.microsoft.com/office/drawing/2014/main" id="{6AF65881-E35F-4E27-BE49-BCA62ACB8E46}"/>
                </a:ext>
              </a:extLst>
            </p:cNvPr>
            <p:cNvGrpSpPr/>
            <p:nvPr/>
          </p:nvGrpSpPr>
          <p:grpSpPr>
            <a:xfrm>
              <a:off x="447325" y="138160"/>
              <a:ext cx="580046" cy="554741"/>
              <a:chOff x="5971214" y="1975347"/>
              <a:chExt cx="1675277" cy="1675277"/>
            </a:xfrm>
            <a:solidFill>
              <a:schemeClr val="accent1">
                <a:lumMod val="50000"/>
              </a:schemeClr>
            </a:solidFill>
          </p:grpSpPr>
          <p:sp>
            <p:nvSpPr>
              <p:cNvPr id="19" name="Freeform 7">
                <a:extLst>
                  <a:ext uri="{FF2B5EF4-FFF2-40B4-BE49-F238E27FC236}">
                    <a16:creationId xmlns:a16="http://schemas.microsoft.com/office/drawing/2014/main" id="{99682EE6-75E6-4701-AB0A-F2B96CCE93BE}"/>
                  </a:ext>
                </a:extLst>
              </p:cNvPr>
              <p:cNvSpPr/>
              <p:nvPr/>
            </p:nvSpPr>
            <p:spPr bwMode="auto">
              <a:xfrm rot="18900000">
                <a:off x="5971214" y="1975347"/>
                <a:ext cx="1675277" cy="167527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0" name="Group 506">
                <a:extLst>
                  <a:ext uri="{FF2B5EF4-FFF2-40B4-BE49-F238E27FC236}">
                    <a16:creationId xmlns:a16="http://schemas.microsoft.com/office/drawing/2014/main" id="{ECF1A8FC-E8B8-4F8E-9FDC-3C16264E8197}"/>
                  </a:ext>
                </a:extLst>
              </p:cNvPr>
              <p:cNvGrpSpPr/>
              <p:nvPr/>
            </p:nvGrpSpPr>
            <p:grpSpPr bwMode="auto">
              <a:xfrm>
                <a:off x="6635772" y="2715540"/>
                <a:ext cx="296723" cy="345749"/>
                <a:chOff x="0" y="0"/>
                <a:chExt cx="495" cy="574"/>
              </a:xfrm>
              <a:grpFill/>
            </p:grpSpPr>
            <p:sp>
              <p:nvSpPr>
                <p:cNvPr id="21" name="AutoShape 504">
                  <a:extLst>
                    <a:ext uri="{FF2B5EF4-FFF2-40B4-BE49-F238E27FC236}">
                      <a16:creationId xmlns:a16="http://schemas.microsoft.com/office/drawing/2014/main" id="{F01FF66A-F8F9-4DCC-A995-7D2B01769489}"/>
                    </a:ext>
                  </a:extLst>
                </p:cNvPr>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2" name="AutoShape 505">
                  <a:extLst>
                    <a:ext uri="{FF2B5EF4-FFF2-40B4-BE49-F238E27FC236}">
                      <a16:creationId xmlns:a16="http://schemas.microsoft.com/office/drawing/2014/main" id="{94120240-A85A-40FB-86CD-33AE6A6F5910}"/>
                    </a:ext>
                  </a:extLst>
                </p:cNvPr>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3" name="组合 22">
              <a:extLst>
                <a:ext uri="{FF2B5EF4-FFF2-40B4-BE49-F238E27FC236}">
                  <a16:creationId xmlns:a16="http://schemas.microsoft.com/office/drawing/2014/main" id="{EB7725A6-E5E0-4514-B57D-0DD59769DF33}"/>
                </a:ext>
              </a:extLst>
            </p:cNvPr>
            <p:cNvGrpSpPr/>
            <p:nvPr/>
          </p:nvGrpSpPr>
          <p:grpSpPr>
            <a:xfrm>
              <a:off x="656155" y="539368"/>
              <a:ext cx="581080" cy="554741"/>
              <a:chOff x="6595807" y="3188452"/>
              <a:chExt cx="1678263" cy="1675277"/>
            </a:xfrm>
            <a:solidFill>
              <a:srgbClr val="C03336"/>
            </a:solidFill>
          </p:grpSpPr>
          <p:sp>
            <p:nvSpPr>
              <p:cNvPr id="24" name="Freeform 6">
                <a:extLst>
                  <a:ext uri="{FF2B5EF4-FFF2-40B4-BE49-F238E27FC236}">
                    <a16:creationId xmlns:a16="http://schemas.microsoft.com/office/drawing/2014/main" id="{DE7090C9-0DF1-4679-B35E-8878EA1FC33A}"/>
                  </a:ext>
                </a:extLst>
              </p:cNvPr>
              <p:cNvSpPr/>
              <p:nvPr/>
            </p:nvSpPr>
            <p:spPr bwMode="auto">
              <a:xfrm rot="18900000">
                <a:off x="6595807" y="3188452"/>
                <a:ext cx="1678263" cy="167527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5" name="Group 675">
                <a:extLst>
                  <a:ext uri="{FF2B5EF4-FFF2-40B4-BE49-F238E27FC236}">
                    <a16:creationId xmlns:a16="http://schemas.microsoft.com/office/drawing/2014/main" id="{BD1314EF-46AA-446C-B259-338A659D4523}"/>
                  </a:ext>
                </a:extLst>
              </p:cNvPr>
              <p:cNvGrpSpPr/>
              <p:nvPr/>
            </p:nvGrpSpPr>
            <p:grpSpPr bwMode="auto">
              <a:xfrm>
                <a:off x="7296796" y="3827557"/>
                <a:ext cx="221383" cy="383161"/>
                <a:chOff x="0" y="0"/>
                <a:chExt cx="332" cy="579"/>
              </a:xfrm>
              <a:grpFill/>
            </p:grpSpPr>
            <p:sp>
              <p:nvSpPr>
                <p:cNvPr id="26" name="AutoShape 673">
                  <a:extLst>
                    <a:ext uri="{FF2B5EF4-FFF2-40B4-BE49-F238E27FC236}">
                      <a16:creationId xmlns:a16="http://schemas.microsoft.com/office/drawing/2014/main" id="{761853CC-1FB4-489D-85EB-AAA2EE17E0FD}"/>
                    </a:ext>
                  </a:extLst>
                </p:cNvPr>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7" name="AutoShape 674">
                  <a:extLst>
                    <a:ext uri="{FF2B5EF4-FFF2-40B4-BE49-F238E27FC236}">
                      <a16:creationId xmlns:a16="http://schemas.microsoft.com/office/drawing/2014/main" id="{05752E87-1A64-43BE-BF85-E4D3463134B0}"/>
                    </a:ext>
                  </a:extLst>
                </p:cNvPr>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8" name="组合 27">
              <a:extLst>
                <a:ext uri="{FF2B5EF4-FFF2-40B4-BE49-F238E27FC236}">
                  <a16:creationId xmlns:a16="http://schemas.microsoft.com/office/drawing/2014/main" id="{BA2AB5FE-0F6C-4E86-B61A-7EF4E4118A69}"/>
                </a:ext>
              </a:extLst>
            </p:cNvPr>
            <p:cNvGrpSpPr/>
            <p:nvPr/>
          </p:nvGrpSpPr>
          <p:grpSpPr>
            <a:xfrm>
              <a:off x="245042" y="750997"/>
              <a:ext cx="580046" cy="554741"/>
              <a:chOff x="5385249" y="3815594"/>
              <a:chExt cx="1675277" cy="1675277"/>
            </a:xfrm>
            <a:solidFill>
              <a:schemeClr val="accent1">
                <a:lumMod val="50000"/>
              </a:schemeClr>
            </a:solidFill>
          </p:grpSpPr>
          <p:sp>
            <p:nvSpPr>
              <p:cNvPr id="29" name="Freeform 5">
                <a:extLst>
                  <a:ext uri="{FF2B5EF4-FFF2-40B4-BE49-F238E27FC236}">
                    <a16:creationId xmlns:a16="http://schemas.microsoft.com/office/drawing/2014/main" id="{5816B5DD-E198-41F1-9121-D87146C7A428}"/>
                  </a:ext>
                </a:extLst>
              </p:cNvPr>
              <p:cNvSpPr/>
              <p:nvPr/>
            </p:nvSpPr>
            <p:spPr bwMode="auto">
              <a:xfrm rot="18900000">
                <a:off x="5385249" y="3815594"/>
                <a:ext cx="1675277" cy="167527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30" name="Group 336">
                <a:extLst>
                  <a:ext uri="{FF2B5EF4-FFF2-40B4-BE49-F238E27FC236}">
                    <a16:creationId xmlns:a16="http://schemas.microsoft.com/office/drawing/2014/main" id="{15850ADB-37EE-434B-93D0-B80F138BEEEE}"/>
                  </a:ext>
                </a:extLst>
              </p:cNvPr>
              <p:cNvGrpSpPr/>
              <p:nvPr/>
            </p:nvGrpSpPr>
            <p:grpSpPr bwMode="auto">
              <a:xfrm>
                <a:off x="6018926" y="4449803"/>
                <a:ext cx="380324" cy="380324"/>
                <a:chOff x="0" y="0"/>
                <a:chExt cx="573" cy="574"/>
              </a:xfrm>
              <a:grpFill/>
            </p:grpSpPr>
            <p:sp>
              <p:nvSpPr>
                <p:cNvPr id="31" name="AutoShape 334">
                  <a:extLst>
                    <a:ext uri="{FF2B5EF4-FFF2-40B4-BE49-F238E27FC236}">
                      <a16:creationId xmlns:a16="http://schemas.microsoft.com/office/drawing/2014/main" id="{CB5FB4D0-B89D-46DD-9372-829DAE1BDEE9}"/>
                    </a:ext>
                  </a:extLst>
                </p:cNvPr>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2" name="AutoShape 335">
                  <a:extLst>
                    <a:ext uri="{FF2B5EF4-FFF2-40B4-BE49-F238E27FC236}">
                      <a16:creationId xmlns:a16="http://schemas.microsoft.com/office/drawing/2014/main" id="{4CFF5C87-20CA-4AFE-A3FA-1756B4AFD3E2}"/>
                    </a:ext>
                  </a:extLst>
                </p:cNvPr>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33" name="组合 32">
              <a:extLst>
                <a:ext uri="{FF2B5EF4-FFF2-40B4-BE49-F238E27FC236}">
                  <a16:creationId xmlns:a16="http://schemas.microsoft.com/office/drawing/2014/main" id="{8BF17177-F5ED-4298-8BF4-4E65AA56E18D}"/>
                </a:ext>
              </a:extLst>
            </p:cNvPr>
            <p:cNvGrpSpPr/>
            <p:nvPr/>
          </p:nvGrpSpPr>
          <p:grpSpPr>
            <a:xfrm>
              <a:off x="29000" y="357275"/>
              <a:ext cx="580046" cy="554741"/>
              <a:chOff x="4759164" y="2602487"/>
              <a:chExt cx="1675277" cy="1675277"/>
            </a:xfrm>
            <a:solidFill>
              <a:srgbClr val="C03336"/>
            </a:solidFill>
          </p:grpSpPr>
          <p:sp>
            <p:nvSpPr>
              <p:cNvPr id="34" name="Freeform 8">
                <a:extLst>
                  <a:ext uri="{FF2B5EF4-FFF2-40B4-BE49-F238E27FC236}">
                    <a16:creationId xmlns:a16="http://schemas.microsoft.com/office/drawing/2014/main" id="{DC17D5AB-7644-4FF1-8090-2307AAF4A729}"/>
                  </a:ext>
                </a:extLst>
              </p:cNvPr>
              <p:cNvSpPr/>
              <p:nvPr/>
            </p:nvSpPr>
            <p:spPr bwMode="auto">
              <a:xfrm rot="18900000">
                <a:off x="4759164" y="2602487"/>
                <a:ext cx="1675277" cy="167527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5" name="AutoShape 116">
                <a:extLst>
                  <a:ext uri="{FF2B5EF4-FFF2-40B4-BE49-F238E27FC236}">
                    <a16:creationId xmlns:a16="http://schemas.microsoft.com/office/drawing/2014/main" id="{EBD062C1-7D1E-4739-9216-51629DF36EB2}"/>
                  </a:ext>
                </a:extLst>
              </p:cNvPr>
              <p:cNvSpPr/>
              <p:nvPr/>
            </p:nvSpPr>
            <p:spPr bwMode="auto">
              <a:xfrm>
                <a:off x="5430147" y="3336043"/>
                <a:ext cx="343428" cy="380324"/>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grp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sp>
        <p:nvSpPr>
          <p:cNvPr id="37" name="椭圆 36">
            <a:extLst>
              <a:ext uri="{FF2B5EF4-FFF2-40B4-BE49-F238E27FC236}">
                <a16:creationId xmlns:a16="http://schemas.microsoft.com/office/drawing/2014/main" id="{141B6382-4B0F-496B-A1CD-16AFFF0BE986}"/>
              </a:ext>
            </a:extLst>
          </p:cNvPr>
          <p:cNvSpPr/>
          <p:nvPr/>
        </p:nvSpPr>
        <p:spPr>
          <a:xfrm>
            <a:off x="1630695" y="2333761"/>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9" name="文本框 4">
            <a:extLst>
              <a:ext uri="{FF2B5EF4-FFF2-40B4-BE49-F238E27FC236}">
                <a16:creationId xmlns:a16="http://schemas.microsoft.com/office/drawing/2014/main" id="{2271CE0A-3CFC-4469-8B37-D7677A4910CB}"/>
              </a:ext>
            </a:extLst>
          </p:cNvPr>
          <p:cNvSpPr txBox="1"/>
          <p:nvPr/>
        </p:nvSpPr>
        <p:spPr>
          <a:xfrm>
            <a:off x="2132610" y="2318944"/>
            <a:ext cx="7926779" cy="4107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Calibri"/>
                <a:ea typeface="微软雅黑" panose="020B0503020204020204" pitchFamily="34" charset="-122"/>
                <a:cs typeface="+mn-ea"/>
                <a:sym typeface="+mn-lt"/>
              </a:rPr>
              <a:t>Experimental Setup</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b="0" i="0" dirty="0">
                <a:solidFill>
                  <a:srgbClr val="000000"/>
                </a:solidFill>
                <a:effectLst/>
              </a:rPr>
              <a:t>All performance experiments were performed on a server with two Intel Xeon X5570 CPUs (2.9 GHz) and a total of 8 cores running PostgreSQL 9.4 on Linux.</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b="0" i="0" dirty="0">
                <a:solidFill>
                  <a:srgbClr val="000000"/>
                </a:solidFill>
                <a:effectLst/>
              </a:rPr>
              <a:t>The system has 64 GB of RAM.</a:t>
            </a:r>
          </a:p>
          <a:p>
            <a:pPr marL="800100" lvl="1" indent="-342900">
              <a:lnSpc>
                <a:spcPct val="150000"/>
              </a:lnSpc>
              <a:buFont typeface="Arial" panose="020B0604020202020204" pitchFamily="34" charset="0"/>
              <a:buChar char="•"/>
              <a:defRPr/>
            </a:pPr>
            <a:r>
              <a:rPr lang="en-US" altLang="zh-CN" sz="2000" dirty="0">
                <a:solidFill>
                  <a:srgbClr val="000000"/>
                </a:solidFill>
              </a:rPr>
              <a:t>T</a:t>
            </a:r>
            <a:r>
              <a:rPr lang="en-US" altLang="zh-CN" sz="2000" b="0" i="0" dirty="0">
                <a:solidFill>
                  <a:srgbClr val="000000"/>
                </a:solidFill>
                <a:effectLst/>
              </a:rPr>
              <a:t>he entire IMDB database is fully cached in RAM. </a:t>
            </a:r>
          </a:p>
          <a:p>
            <a:pPr marL="800100" lvl="1" indent="-342900">
              <a:lnSpc>
                <a:spcPct val="150000"/>
              </a:lnSpc>
              <a:buFont typeface="Arial" panose="020B0604020202020204" pitchFamily="34" charset="0"/>
              <a:buChar char="•"/>
              <a:defRPr/>
            </a:pPr>
            <a:r>
              <a:rPr lang="en-US" altLang="zh-CN" sz="2000" b="0" i="0" dirty="0">
                <a:solidFill>
                  <a:srgbClr val="000000"/>
                </a:solidFill>
                <a:effectLst/>
              </a:rPr>
              <a:t>Intermediate query processing results (e.g., hash tables) also easily fit into RAM, unless a very bad plan with extremely large intermediate results is chosen.</a:t>
            </a:r>
            <a:r>
              <a:rPr lang="en-US" altLang="zh-CN" sz="2000" dirty="0"/>
              <a:t>  </a:t>
            </a:r>
            <a:endParaRPr kumimoji="0" lang="zh-CN" altLang="en-US" sz="2000" i="0" u="none" strike="noStrike" kern="1200" cap="none" spc="0" normalizeH="0" baseline="0" noProof="0" dirty="0">
              <a:ln>
                <a:noFill/>
              </a:ln>
              <a:effectLst/>
              <a:uLnTx/>
              <a:uFillTx/>
              <a:ea typeface="微软雅黑" panose="020B0503020204020204" pitchFamily="34" charset="-122"/>
              <a:cs typeface="+mn-ea"/>
              <a:sym typeface="+mn-lt"/>
            </a:endParaRPr>
          </a:p>
        </p:txBody>
      </p:sp>
      <p:sp>
        <p:nvSpPr>
          <p:cNvPr id="41" name="椭圆 40">
            <a:extLst>
              <a:ext uri="{FF2B5EF4-FFF2-40B4-BE49-F238E27FC236}">
                <a16:creationId xmlns:a16="http://schemas.microsoft.com/office/drawing/2014/main" id="{4A93D8E4-BE5F-4EB2-929B-EF79CBC54BD7}"/>
              </a:ext>
            </a:extLst>
          </p:cNvPr>
          <p:cNvSpPr/>
          <p:nvPr/>
        </p:nvSpPr>
        <p:spPr>
          <a:xfrm>
            <a:off x="1630695" y="1059120"/>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文本框 4">
            <a:extLst>
              <a:ext uri="{FF2B5EF4-FFF2-40B4-BE49-F238E27FC236}">
                <a16:creationId xmlns:a16="http://schemas.microsoft.com/office/drawing/2014/main" id="{9EC857ED-CD43-410A-B1AE-6BCF7BC7AA8A}"/>
              </a:ext>
            </a:extLst>
          </p:cNvPr>
          <p:cNvSpPr txBox="1"/>
          <p:nvPr/>
        </p:nvSpPr>
        <p:spPr>
          <a:xfrm>
            <a:off x="2132610" y="942949"/>
            <a:ext cx="7926779" cy="16047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Calibri"/>
                <a:ea typeface="微软雅黑" panose="020B0503020204020204" pitchFamily="34" charset="-122"/>
                <a:cs typeface="+mn-ea"/>
                <a:sym typeface="+mn-lt"/>
              </a:rPr>
              <a:t> 5 relational database systems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PostgreSQL, </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HyPer</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and 3 commercial systems</a:t>
            </a:r>
            <a:b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br>
            <a:endParaRPr kumimoji="0" lang="zh-CN" altLang="en-US" sz="2400" b="1" i="0" u="none" strike="noStrike" kern="1200" cap="none" spc="0" normalizeH="0" baseline="0" noProof="0" dirty="0">
              <a:ln>
                <a:noFill/>
              </a:ln>
              <a:solidFill>
                <a:srgbClr val="00B050"/>
              </a:solidFill>
              <a:effectLst/>
              <a:uLnTx/>
              <a:uFillTx/>
              <a:latin typeface="Calibri"/>
              <a:ea typeface="微软雅黑" panose="020B0503020204020204" pitchFamily="34" charset="-122"/>
              <a:cs typeface="+mn-ea"/>
              <a:sym typeface="+mn-lt"/>
            </a:endParaRPr>
          </a:p>
        </p:txBody>
      </p:sp>
      <p:grpSp>
        <p:nvGrpSpPr>
          <p:cNvPr id="44" name="Shape 1416">
            <a:extLst>
              <a:ext uri="{FF2B5EF4-FFF2-40B4-BE49-F238E27FC236}">
                <a16:creationId xmlns:a16="http://schemas.microsoft.com/office/drawing/2014/main" id="{C4E31815-FF2E-4C63-8093-6775A3F90E1A}"/>
              </a:ext>
            </a:extLst>
          </p:cNvPr>
          <p:cNvGrpSpPr/>
          <p:nvPr/>
        </p:nvGrpSpPr>
        <p:grpSpPr>
          <a:xfrm>
            <a:off x="1664176" y="2378380"/>
            <a:ext cx="350622" cy="312498"/>
            <a:chOff x="8168407" y="12118995"/>
            <a:chExt cx="609413" cy="571303"/>
          </a:xfrm>
        </p:grpSpPr>
        <p:cxnSp>
          <p:nvCxnSpPr>
            <p:cNvPr id="50" name="Shape 1417">
              <a:extLst>
                <a:ext uri="{FF2B5EF4-FFF2-40B4-BE49-F238E27FC236}">
                  <a16:creationId xmlns:a16="http://schemas.microsoft.com/office/drawing/2014/main" id="{FD79E1D2-8259-43D1-AF43-0276477F382D}"/>
                </a:ext>
              </a:extLst>
            </p:cNvPr>
            <p:cNvCxnSpPr/>
            <p:nvPr/>
          </p:nvCxnSpPr>
          <p:spPr>
            <a:xfrm>
              <a:off x="8511204" y="12414900"/>
              <a:ext cx="49806" cy="49806"/>
            </a:xfrm>
            <a:prstGeom prst="straightConnector1">
              <a:avLst/>
            </a:prstGeom>
            <a:noFill/>
            <a:ln w="34275" cap="flat" cmpd="sng">
              <a:solidFill>
                <a:schemeClr val="bg1"/>
              </a:solidFill>
              <a:prstDash val="solid"/>
              <a:round/>
              <a:headEnd type="none" w="med" len="med"/>
              <a:tailEnd type="none" w="med" len="med"/>
            </a:ln>
          </p:spPr>
        </p:cxnSp>
        <p:sp>
          <p:nvSpPr>
            <p:cNvPr id="51" name="Shape 1418">
              <a:extLst>
                <a:ext uri="{FF2B5EF4-FFF2-40B4-BE49-F238E27FC236}">
                  <a16:creationId xmlns:a16="http://schemas.microsoft.com/office/drawing/2014/main" id="{3A16D2C3-9CA3-4670-A109-6FC9366F065B}"/>
                </a:ext>
              </a:extLst>
            </p:cNvPr>
            <p:cNvSpPr/>
            <p:nvPr/>
          </p:nvSpPr>
          <p:spPr>
            <a:xfrm>
              <a:off x="8528787" y="12435403"/>
              <a:ext cx="249033" cy="254895"/>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bg1"/>
              </a:solidFill>
              <a:prstDash val="solid"/>
              <a:bevel/>
              <a:headEnd type="none" w="med" len="med"/>
              <a:tailEnd type="none" w="med" len="med"/>
            </a:ln>
          </p:spPr>
          <p:txBody>
            <a:bodyPr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44546A"/>
                </a:solidFill>
                <a:effectLst/>
                <a:uLnTx/>
                <a:uFillTx/>
                <a:latin typeface="楷体" panose="02010609060101010101" pitchFamily="49" charset="-122"/>
                <a:ea typeface="楷体" panose="02010609060101010101" pitchFamily="49" charset="-122"/>
                <a:cs typeface="Montserrat" panose="02000505000000020004"/>
                <a:sym typeface="Montserrat" panose="02000505000000020004"/>
              </a:endParaRPr>
            </a:p>
          </p:txBody>
        </p:sp>
        <p:sp>
          <p:nvSpPr>
            <p:cNvPr id="52" name="Shape 1419">
              <a:extLst>
                <a:ext uri="{FF2B5EF4-FFF2-40B4-BE49-F238E27FC236}">
                  <a16:creationId xmlns:a16="http://schemas.microsoft.com/office/drawing/2014/main" id="{4B8070E5-CCBF-446C-9CE9-F4CD1E8AD913}"/>
                </a:ext>
              </a:extLst>
            </p:cNvPr>
            <p:cNvSpPr/>
            <p:nvPr/>
          </p:nvSpPr>
          <p:spPr>
            <a:xfrm>
              <a:off x="8206503" y="1211899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bg1"/>
              </a:solidFill>
              <a:prstDash val="solid"/>
              <a:bevel/>
              <a:headEnd type="none" w="med" len="med"/>
              <a:tailEnd type="none" w="med" len="med"/>
            </a:ln>
          </p:spPr>
          <p:txBody>
            <a:bodyPr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44546A"/>
                </a:solidFill>
                <a:effectLst/>
                <a:uLnTx/>
                <a:uFillTx/>
                <a:latin typeface="楷体" panose="02010609060101010101" pitchFamily="49" charset="-122"/>
                <a:ea typeface="楷体" panose="02010609060101010101" pitchFamily="49" charset="-122"/>
                <a:cs typeface="Montserrat" panose="02000505000000020004"/>
                <a:sym typeface="Montserrat" panose="02000505000000020004"/>
              </a:endParaRPr>
            </a:p>
          </p:txBody>
        </p:sp>
        <p:cxnSp>
          <p:nvCxnSpPr>
            <p:cNvPr id="53" name="Shape 1420">
              <a:extLst>
                <a:ext uri="{FF2B5EF4-FFF2-40B4-BE49-F238E27FC236}">
                  <a16:creationId xmlns:a16="http://schemas.microsoft.com/office/drawing/2014/main" id="{B6330247-D7FA-411B-A756-30DDD7C355A6}"/>
                </a:ext>
              </a:extLst>
            </p:cNvPr>
            <p:cNvCxnSpPr>
              <a:cxnSpLocks/>
            </p:cNvCxnSpPr>
            <p:nvPr/>
          </p:nvCxnSpPr>
          <p:spPr>
            <a:xfrm rot="10800000">
              <a:off x="8300258" y="12203951"/>
              <a:ext cx="134771" cy="134771"/>
            </a:xfrm>
            <a:prstGeom prst="straightConnector1">
              <a:avLst/>
            </a:prstGeom>
            <a:noFill/>
            <a:ln w="34275" cap="flat" cmpd="sng">
              <a:solidFill>
                <a:schemeClr val="bg1"/>
              </a:solidFill>
              <a:prstDash val="solid"/>
              <a:round/>
              <a:headEnd type="none" w="med" len="med"/>
              <a:tailEnd type="none" w="med" len="med"/>
            </a:ln>
          </p:spPr>
        </p:cxnSp>
        <p:sp>
          <p:nvSpPr>
            <p:cNvPr id="54" name="Shape 1421">
              <a:extLst>
                <a:ext uri="{FF2B5EF4-FFF2-40B4-BE49-F238E27FC236}">
                  <a16:creationId xmlns:a16="http://schemas.microsoft.com/office/drawing/2014/main" id="{3E21221A-FACC-4A60-B540-FBB1CC989B5B}"/>
                </a:ext>
              </a:extLst>
            </p:cNvPr>
            <p:cNvSpPr/>
            <p:nvPr/>
          </p:nvSpPr>
          <p:spPr>
            <a:xfrm>
              <a:off x="8168407" y="12118998"/>
              <a:ext cx="562522" cy="559597"/>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bg1"/>
              </a:solidFill>
              <a:prstDash val="solid"/>
              <a:round/>
              <a:headEnd type="none" w="med" len="med"/>
              <a:tailEnd type="none" w="med" len="med"/>
            </a:ln>
          </p:spPr>
          <p:txBody>
            <a:bodyPr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4546A"/>
                </a:solidFill>
                <a:effectLst/>
                <a:uLnTx/>
                <a:uFillTx/>
                <a:latin typeface="楷体" panose="02010609060101010101" pitchFamily="49" charset="-122"/>
                <a:ea typeface="楷体" panose="02010609060101010101" pitchFamily="49" charset="-122"/>
                <a:cs typeface="Montserrat" panose="02000505000000020004"/>
                <a:sym typeface="Montserrat" panose="02000505000000020004"/>
              </a:endParaRPr>
            </a:p>
          </p:txBody>
        </p:sp>
      </p:grpSp>
      <p:grpSp>
        <p:nvGrpSpPr>
          <p:cNvPr id="5" name="组合 4">
            <a:extLst>
              <a:ext uri="{FF2B5EF4-FFF2-40B4-BE49-F238E27FC236}">
                <a16:creationId xmlns:a16="http://schemas.microsoft.com/office/drawing/2014/main" id="{9C18B7FC-E710-4B44-A864-00876CE7F95E}"/>
              </a:ext>
            </a:extLst>
          </p:cNvPr>
          <p:cNvGrpSpPr/>
          <p:nvPr/>
        </p:nvGrpSpPr>
        <p:grpSpPr>
          <a:xfrm>
            <a:off x="1686679" y="1135716"/>
            <a:ext cx="312961" cy="241665"/>
            <a:chOff x="683931" y="2762570"/>
            <a:chExt cx="383920" cy="621274"/>
          </a:xfrm>
          <a:solidFill>
            <a:schemeClr val="bg1"/>
          </a:solidFill>
        </p:grpSpPr>
        <p:sp>
          <p:nvSpPr>
            <p:cNvPr id="40" name="圆柱体 39">
              <a:extLst>
                <a:ext uri="{FF2B5EF4-FFF2-40B4-BE49-F238E27FC236}">
                  <a16:creationId xmlns:a16="http://schemas.microsoft.com/office/drawing/2014/main" id="{D7701A85-60E0-465A-BC8E-E89A59457D5B}"/>
                </a:ext>
              </a:extLst>
            </p:cNvPr>
            <p:cNvSpPr/>
            <p:nvPr/>
          </p:nvSpPr>
          <p:spPr>
            <a:xfrm>
              <a:off x="687050" y="3158066"/>
              <a:ext cx="380413" cy="225778"/>
            </a:xfrm>
            <a:prstGeom prst="can">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柱体 37">
              <a:extLst>
                <a:ext uri="{FF2B5EF4-FFF2-40B4-BE49-F238E27FC236}">
                  <a16:creationId xmlns:a16="http://schemas.microsoft.com/office/drawing/2014/main" id="{55353797-175E-4FCD-8565-5BE22D259087}"/>
                </a:ext>
              </a:extLst>
            </p:cNvPr>
            <p:cNvSpPr/>
            <p:nvPr/>
          </p:nvSpPr>
          <p:spPr>
            <a:xfrm>
              <a:off x="683931" y="2957689"/>
              <a:ext cx="380413" cy="225778"/>
            </a:xfrm>
            <a:prstGeom prst="can">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柱体 1">
              <a:extLst>
                <a:ext uri="{FF2B5EF4-FFF2-40B4-BE49-F238E27FC236}">
                  <a16:creationId xmlns:a16="http://schemas.microsoft.com/office/drawing/2014/main" id="{E9801709-A8E3-4DCC-A1AC-23ABD6297EC4}"/>
                </a:ext>
              </a:extLst>
            </p:cNvPr>
            <p:cNvSpPr/>
            <p:nvPr/>
          </p:nvSpPr>
          <p:spPr>
            <a:xfrm>
              <a:off x="687438" y="2762570"/>
              <a:ext cx="380413" cy="225778"/>
            </a:xfrm>
            <a:prstGeom prst="can">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09588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a:extLst>
              <a:ext uri="{FF2B5EF4-FFF2-40B4-BE49-F238E27FC236}">
                <a16:creationId xmlns:a16="http://schemas.microsoft.com/office/drawing/2014/main" id="{042B0695-2EDC-4E75-BEF3-F6044F192668}"/>
              </a:ext>
            </a:extLst>
          </p:cNvPr>
          <p:cNvSpPr txBox="1"/>
          <p:nvPr/>
        </p:nvSpPr>
        <p:spPr>
          <a:xfrm>
            <a:off x="1546619" y="270955"/>
            <a:ext cx="6508951"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grpSp>
        <p:nvGrpSpPr>
          <p:cNvPr id="3" name="组合 2">
            <a:extLst>
              <a:ext uri="{FF2B5EF4-FFF2-40B4-BE49-F238E27FC236}">
                <a16:creationId xmlns:a16="http://schemas.microsoft.com/office/drawing/2014/main" id="{A8B452A2-E500-4C7E-99EE-5F7E0B82E209}"/>
              </a:ext>
            </a:extLst>
          </p:cNvPr>
          <p:cNvGrpSpPr/>
          <p:nvPr/>
        </p:nvGrpSpPr>
        <p:grpSpPr>
          <a:xfrm>
            <a:off x="177856" y="127527"/>
            <a:ext cx="1208235" cy="1167578"/>
            <a:chOff x="29000" y="138160"/>
            <a:chExt cx="1208235" cy="1167578"/>
          </a:xfrm>
        </p:grpSpPr>
        <p:grpSp>
          <p:nvGrpSpPr>
            <p:cNvPr id="14" name="组合 13">
              <a:extLst>
                <a:ext uri="{FF2B5EF4-FFF2-40B4-BE49-F238E27FC236}">
                  <a16:creationId xmlns:a16="http://schemas.microsoft.com/office/drawing/2014/main" id="{6AF65881-E35F-4E27-BE49-BCA62ACB8E46}"/>
                </a:ext>
              </a:extLst>
            </p:cNvPr>
            <p:cNvGrpSpPr/>
            <p:nvPr/>
          </p:nvGrpSpPr>
          <p:grpSpPr>
            <a:xfrm>
              <a:off x="447325" y="138160"/>
              <a:ext cx="580046" cy="554741"/>
              <a:chOff x="5971214" y="1975347"/>
              <a:chExt cx="1675277" cy="1675277"/>
            </a:xfrm>
            <a:solidFill>
              <a:schemeClr val="accent1">
                <a:lumMod val="50000"/>
              </a:schemeClr>
            </a:solidFill>
          </p:grpSpPr>
          <p:sp>
            <p:nvSpPr>
              <p:cNvPr id="19" name="Freeform 7">
                <a:extLst>
                  <a:ext uri="{FF2B5EF4-FFF2-40B4-BE49-F238E27FC236}">
                    <a16:creationId xmlns:a16="http://schemas.microsoft.com/office/drawing/2014/main" id="{99682EE6-75E6-4701-AB0A-F2B96CCE93BE}"/>
                  </a:ext>
                </a:extLst>
              </p:cNvPr>
              <p:cNvSpPr/>
              <p:nvPr/>
            </p:nvSpPr>
            <p:spPr bwMode="auto">
              <a:xfrm rot="18900000">
                <a:off x="5971214" y="1975347"/>
                <a:ext cx="1675277" cy="167527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0" name="Group 506">
                <a:extLst>
                  <a:ext uri="{FF2B5EF4-FFF2-40B4-BE49-F238E27FC236}">
                    <a16:creationId xmlns:a16="http://schemas.microsoft.com/office/drawing/2014/main" id="{ECF1A8FC-E8B8-4F8E-9FDC-3C16264E8197}"/>
                  </a:ext>
                </a:extLst>
              </p:cNvPr>
              <p:cNvGrpSpPr/>
              <p:nvPr/>
            </p:nvGrpSpPr>
            <p:grpSpPr bwMode="auto">
              <a:xfrm>
                <a:off x="6635772" y="2715540"/>
                <a:ext cx="296723" cy="345749"/>
                <a:chOff x="0" y="0"/>
                <a:chExt cx="495" cy="574"/>
              </a:xfrm>
              <a:grpFill/>
            </p:grpSpPr>
            <p:sp>
              <p:nvSpPr>
                <p:cNvPr id="21" name="AutoShape 504">
                  <a:extLst>
                    <a:ext uri="{FF2B5EF4-FFF2-40B4-BE49-F238E27FC236}">
                      <a16:creationId xmlns:a16="http://schemas.microsoft.com/office/drawing/2014/main" id="{F01FF66A-F8F9-4DCC-A995-7D2B01769489}"/>
                    </a:ext>
                  </a:extLst>
                </p:cNvPr>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2" name="AutoShape 505">
                  <a:extLst>
                    <a:ext uri="{FF2B5EF4-FFF2-40B4-BE49-F238E27FC236}">
                      <a16:creationId xmlns:a16="http://schemas.microsoft.com/office/drawing/2014/main" id="{94120240-A85A-40FB-86CD-33AE6A6F5910}"/>
                    </a:ext>
                  </a:extLst>
                </p:cNvPr>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3" name="组合 22">
              <a:extLst>
                <a:ext uri="{FF2B5EF4-FFF2-40B4-BE49-F238E27FC236}">
                  <a16:creationId xmlns:a16="http://schemas.microsoft.com/office/drawing/2014/main" id="{EB7725A6-E5E0-4514-B57D-0DD59769DF33}"/>
                </a:ext>
              </a:extLst>
            </p:cNvPr>
            <p:cNvGrpSpPr/>
            <p:nvPr/>
          </p:nvGrpSpPr>
          <p:grpSpPr>
            <a:xfrm>
              <a:off x="656155" y="539368"/>
              <a:ext cx="581080" cy="554741"/>
              <a:chOff x="6595807" y="3188452"/>
              <a:chExt cx="1678263" cy="1675277"/>
            </a:xfrm>
            <a:solidFill>
              <a:srgbClr val="C03336"/>
            </a:solidFill>
          </p:grpSpPr>
          <p:sp>
            <p:nvSpPr>
              <p:cNvPr id="24" name="Freeform 6">
                <a:extLst>
                  <a:ext uri="{FF2B5EF4-FFF2-40B4-BE49-F238E27FC236}">
                    <a16:creationId xmlns:a16="http://schemas.microsoft.com/office/drawing/2014/main" id="{DE7090C9-0DF1-4679-B35E-8878EA1FC33A}"/>
                  </a:ext>
                </a:extLst>
              </p:cNvPr>
              <p:cNvSpPr/>
              <p:nvPr/>
            </p:nvSpPr>
            <p:spPr bwMode="auto">
              <a:xfrm rot="18900000">
                <a:off x="6595807" y="3188452"/>
                <a:ext cx="1678263" cy="167527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5" name="Group 675">
                <a:extLst>
                  <a:ext uri="{FF2B5EF4-FFF2-40B4-BE49-F238E27FC236}">
                    <a16:creationId xmlns:a16="http://schemas.microsoft.com/office/drawing/2014/main" id="{BD1314EF-46AA-446C-B259-338A659D4523}"/>
                  </a:ext>
                </a:extLst>
              </p:cNvPr>
              <p:cNvGrpSpPr/>
              <p:nvPr/>
            </p:nvGrpSpPr>
            <p:grpSpPr bwMode="auto">
              <a:xfrm>
                <a:off x="7296796" y="3827557"/>
                <a:ext cx="221383" cy="383161"/>
                <a:chOff x="0" y="0"/>
                <a:chExt cx="332" cy="579"/>
              </a:xfrm>
              <a:grpFill/>
            </p:grpSpPr>
            <p:sp>
              <p:nvSpPr>
                <p:cNvPr id="26" name="AutoShape 673">
                  <a:extLst>
                    <a:ext uri="{FF2B5EF4-FFF2-40B4-BE49-F238E27FC236}">
                      <a16:creationId xmlns:a16="http://schemas.microsoft.com/office/drawing/2014/main" id="{761853CC-1FB4-489D-85EB-AAA2EE17E0FD}"/>
                    </a:ext>
                  </a:extLst>
                </p:cNvPr>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7" name="AutoShape 674">
                  <a:extLst>
                    <a:ext uri="{FF2B5EF4-FFF2-40B4-BE49-F238E27FC236}">
                      <a16:creationId xmlns:a16="http://schemas.microsoft.com/office/drawing/2014/main" id="{05752E87-1A64-43BE-BF85-E4D3463134B0}"/>
                    </a:ext>
                  </a:extLst>
                </p:cNvPr>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8" name="组合 27">
              <a:extLst>
                <a:ext uri="{FF2B5EF4-FFF2-40B4-BE49-F238E27FC236}">
                  <a16:creationId xmlns:a16="http://schemas.microsoft.com/office/drawing/2014/main" id="{BA2AB5FE-0F6C-4E86-B61A-7EF4E4118A69}"/>
                </a:ext>
              </a:extLst>
            </p:cNvPr>
            <p:cNvGrpSpPr/>
            <p:nvPr/>
          </p:nvGrpSpPr>
          <p:grpSpPr>
            <a:xfrm>
              <a:off x="245042" y="750997"/>
              <a:ext cx="580046" cy="554741"/>
              <a:chOff x="5385249" y="3815594"/>
              <a:chExt cx="1675277" cy="1675277"/>
            </a:xfrm>
            <a:solidFill>
              <a:schemeClr val="accent1">
                <a:lumMod val="50000"/>
              </a:schemeClr>
            </a:solidFill>
          </p:grpSpPr>
          <p:sp>
            <p:nvSpPr>
              <p:cNvPr id="29" name="Freeform 5">
                <a:extLst>
                  <a:ext uri="{FF2B5EF4-FFF2-40B4-BE49-F238E27FC236}">
                    <a16:creationId xmlns:a16="http://schemas.microsoft.com/office/drawing/2014/main" id="{5816B5DD-E198-41F1-9121-D87146C7A428}"/>
                  </a:ext>
                </a:extLst>
              </p:cNvPr>
              <p:cNvSpPr/>
              <p:nvPr/>
            </p:nvSpPr>
            <p:spPr bwMode="auto">
              <a:xfrm rot="18900000">
                <a:off x="5385249" y="3815594"/>
                <a:ext cx="1675277" cy="167527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30" name="Group 336">
                <a:extLst>
                  <a:ext uri="{FF2B5EF4-FFF2-40B4-BE49-F238E27FC236}">
                    <a16:creationId xmlns:a16="http://schemas.microsoft.com/office/drawing/2014/main" id="{15850ADB-37EE-434B-93D0-B80F138BEEEE}"/>
                  </a:ext>
                </a:extLst>
              </p:cNvPr>
              <p:cNvGrpSpPr/>
              <p:nvPr/>
            </p:nvGrpSpPr>
            <p:grpSpPr bwMode="auto">
              <a:xfrm>
                <a:off x="6018926" y="4449803"/>
                <a:ext cx="380324" cy="380324"/>
                <a:chOff x="0" y="0"/>
                <a:chExt cx="573" cy="574"/>
              </a:xfrm>
              <a:grpFill/>
            </p:grpSpPr>
            <p:sp>
              <p:nvSpPr>
                <p:cNvPr id="31" name="AutoShape 334">
                  <a:extLst>
                    <a:ext uri="{FF2B5EF4-FFF2-40B4-BE49-F238E27FC236}">
                      <a16:creationId xmlns:a16="http://schemas.microsoft.com/office/drawing/2014/main" id="{CB5FB4D0-B89D-46DD-9372-829DAE1BDEE9}"/>
                    </a:ext>
                  </a:extLst>
                </p:cNvPr>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2" name="AutoShape 335">
                  <a:extLst>
                    <a:ext uri="{FF2B5EF4-FFF2-40B4-BE49-F238E27FC236}">
                      <a16:creationId xmlns:a16="http://schemas.microsoft.com/office/drawing/2014/main" id="{4CFF5C87-20CA-4AFE-A3FA-1756B4AFD3E2}"/>
                    </a:ext>
                  </a:extLst>
                </p:cNvPr>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33" name="组合 32">
              <a:extLst>
                <a:ext uri="{FF2B5EF4-FFF2-40B4-BE49-F238E27FC236}">
                  <a16:creationId xmlns:a16="http://schemas.microsoft.com/office/drawing/2014/main" id="{8BF17177-F5ED-4298-8BF4-4E65AA56E18D}"/>
                </a:ext>
              </a:extLst>
            </p:cNvPr>
            <p:cNvGrpSpPr/>
            <p:nvPr/>
          </p:nvGrpSpPr>
          <p:grpSpPr>
            <a:xfrm>
              <a:off x="29000" y="357275"/>
              <a:ext cx="580046" cy="554741"/>
              <a:chOff x="4759164" y="2602487"/>
              <a:chExt cx="1675277" cy="1675277"/>
            </a:xfrm>
            <a:solidFill>
              <a:srgbClr val="C03336"/>
            </a:solidFill>
          </p:grpSpPr>
          <p:sp>
            <p:nvSpPr>
              <p:cNvPr id="34" name="Freeform 8">
                <a:extLst>
                  <a:ext uri="{FF2B5EF4-FFF2-40B4-BE49-F238E27FC236}">
                    <a16:creationId xmlns:a16="http://schemas.microsoft.com/office/drawing/2014/main" id="{DC17D5AB-7644-4FF1-8090-2307AAF4A729}"/>
                  </a:ext>
                </a:extLst>
              </p:cNvPr>
              <p:cNvSpPr/>
              <p:nvPr/>
            </p:nvSpPr>
            <p:spPr bwMode="auto">
              <a:xfrm rot="18900000">
                <a:off x="4759164" y="2602487"/>
                <a:ext cx="1675277" cy="167527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5" name="AutoShape 116">
                <a:extLst>
                  <a:ext uri="{FF2B5EF4-FFF2-40B4-BE49-F238E27FC236}">
                    <a16:creationId xmlns:a16="http://schemas.microsoft.com/office/drawing/2014/main" id="{EBD062C1-7D1E-4739-9216-51629DF36EB2}"/>
                  </a:ext>
                </a:extLst>
              </p:cNvPr>
              <p:cNvSpPr/>
              <p:nvPr/>
            </p:nvSpPr>
            <p:spPr bwMode="auto">
              <a:xfrm>
                <a:off x="5430147" y="3336043"/>
                <a:ext cx="343428" cy="380324"/>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grp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sp>
        <p:nvSpPr>
          <p:cNvPr id="41" name="椭圆 40">
            <a:extLst>
              <a:ext uri="{FF2B5EF4-FFF2-40B4-BE49-F238E27FC236}">
                <a16:creationId xmlns:a16="http://schemas.microsoft.com/office/drawing/2014/main" id="{4A93D8E4-BE5F-4EB2-929B-EF79CBC54BD7}"/>
              </a:ext>
            </a:extLst>
          </p:cNvPr>
          <p:cNvSpPr/>
          <p:nvPr/>
        </p:nvSpPr>
        <p:spPr>
          <a:xfrm>
            <a:off x="1630695" y="1059120"/>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文本框 4">
            <a:extLst>
              <a:ext uri="{FF2B5EF4-FFF2-40B4-BE49-F238E27FC236}">
                <a16:creationId xmlns:a16="http://schemas.microsoft.com/office/drawing/2014/main" id="{9EC857ED-CD43-410A-B1AE-6BCF7BC7AA8A}"/>
              </a:ext>
            </a:extLst>
          </p:cNvPr>
          <p:cNvSpPr txBox="1"/>
          <p:nvPr/>
        </p:nvSpPr>
        <p:spPr>
          <a:xfrm>
            <a:off x="2132610" y="942949"/>
            <a:ext cx="7926779" cy="4753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Calibri"/>
                <a:ea typeface="微软雅黑" panose="020B0503020204020204" pitchFamily="34" charset="-122"/>
                <a:cs typeface="+mn-ea"/>
                <a:sym typeface="+mn-lt"/>
              </a:rPr>
              <a:t>Cardinality Extraction and Injection</a:t>
            </a:r>
            <a:endParaRPr lang="en-US" altLang="zh-CN" sz="2400" dirty="0">
              <a:solidFill>
                <a:prstClr val="black"/>
              </a:solidFill>
              <a:latin typeface="Calibri"/>
              <a:ea typeface="微软雅黑" panose="020B0503020204020204" pitchFamily="34" charset="-122"/>
              <a:sym typeface="+mn-l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Ru</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n the statistics gathering command of each database system.</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O</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btain</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the </a:t>
            </a:r>
            <a:r>
              <a:rPr kumimoji="0" lang="en-US" altLang="zh-CN" sz="200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cardinality estimates </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for all intermediate results of test queries using database-specific commands (e.g., using the EXPLAIN command for PostgreSQL).</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O</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btain</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the </a:t>
            </a:r>
            <a:r>
              <a:rPr kumimoji="0" lang="en-US" altLang="zh-CN" sz="200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true cardinality </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for each intermediate result by executing SELECT COUNT(*) queries.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M</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odify</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PostgreSQL to enable cardinality injection of arbitrary join expressions, allowing its optimizer to use the estimates of other systems (or the true cardinalities) instead of its own.</a:t>
            </a:r>
            <a:endParaRPr kumimoji="0" lang="zh-CN" altLang="en-US" sz="2000" i="0" u="none" strike="noStrike" kern="1200" cap="none" spc="0" normalizeH="0" baseline="0" noProof="0" dirty="0">
              <a:ln>
                <a:noFill/>
              </a:ln>
              <a:effectLst/>
              <a:uLnTx/>
              <a:uFillTx/>
              <a:latin typeface="Calibri"/>
              <a:ea typeface="微软雅黑" panose="020B0503020204020204" pitchFamily="34" charset="-122"/>
              <a:cs typeface="+mn-ea"/>
              <a:sym typeface="+mn-lt"/>
            </a:endParaRPr>
          </a:p>
        </p:txBody>
      </p:sp>
      <p:sp>
        <p:nvSpPr>
          <p:cNvPr id="36" name="stats_150561">
            <a:extLst>
              <a:ext uri="{FF2B5EF4-FFF2-40B4-BE49-F238E27FC236}">
                <a16:creationId xmlns:a16="http://schemas.microsoft.com/office/drawing/2014/main" id="{E6B89A59-9AD5-48C2-91EA-BE1D31A7A93A}"/>
              </a:ext>
            </a:extLst>
          </p:cNvPr>
          <p:cNvSpPr>
            <a:spLocks noChangeAspect="1"/>
          </p:cNvSpPr>
          <p:nvPr/>
        </p:nvSpPr>
        <p:spPr bwMode="auto">
          <a:xfrm>
            <a:off x="1706106" y="1123799"/>
            <a:ext cx="299114" cy="27065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885283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32374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Base Tables</a:t>
                </a:r>
              </a:p>
              <a:p>
                <a:pPr marL="342900" indent="-342900">
                  <a:lnSpc>
                    <a:spcPct val="150000"/>
                  </a:lnSpc>
                  <a:buFont typeface="Wingdings" panose="05000000000000000000" pitchFamily="2" charset="2"/>
                  <a:buChar char="Ø"/>
                </a:pPr>
                <a:r>
                  <a:rPr lang="en-US" altLang="zh-CN" sz="2000" dirty="0">
                    <a:sym typeface="+mn-lt"/>
                  </a:rPr>
                  <a:t>Q-error = </a:t>
                </a:r>
                <a14:m>
                  <m:oMath xmlns:m="http://schemas.openxmlformats.org/officeDocument/2006/math">
                    <m:f>
                      <m:fPr>
                        <m:ctrlPr>
                          <a:rPr lang="en-US" altLang="zh-CN" sz="2000" i="1" smtClean="0">
                            <a:latin typeface="Cambria Math" panose="02040503050406030204" pitchFamily="18" charset="0"/>
                            <a:sym typeface="+mn-lt"/>
                          </a:rPr>
                        </m:ctrlPr>
                      </m:fPr>
                      <m:num>
                        <m:r>
                          <m:rPr>
                            <m:sty m:val="p"/>
                          </m:rPr>
                          <a:rPr lang="en-US" altLang="zh-CN" sz="2000" b="0" i="0" smtClean="0">
                            <a:latin typeface="Cambria Math" panose="02040503050406030204" pitchFamily="18" charset="0"/>
                            <a:sym typeface="+mn-lt"/>
                          </a:rPr>
                          <m:t>max</m:t>
                        </m:r>
                        <m:r>
                          <a:rPr lang="en-US" altLang="zh-CN" sz="2000" b="0" i="1" smtClean="0">
                            <a:latin typeface="Cambria Math" panose="02040503050406030204" pitchFamily="18" charset="0"/>
                            <a:sym typeface="+mn-lt"/>
                          </a:rPr>
                          <m:t>(</m:t>
                        </m:r>
                        <m:r>
                          <a:rPr lang="en-US" altLang="zh-CN" sz="2000" b="0" i="1" smtClean="0">
                            <a:latin typeface="Cambria Math" panose="02040503050406030204" pitchFamily="18" charset="0"/>
                            <a:sym typeface="+mn-lt"/>
                          </a:rPr>
                          <m:t>𝑒𝑠𝑡</m:t>
                        </m:r>
                        <m:d>
                          <m:dPr>
                            <m:ctrlPr>
                              <a:rPr lang="en-US" altLang="zh-CN" sz="2000" b="0" i="1" smtClean="0">
                                <a:latin typeface="Cambria Math" panose="02040503050406030204" pitchFamily="18" charset="0"/>
                                <a:sym typeface="+mn-lt"/>
                              </a:rPr>
                            </m:ctrlPr>
                          </m:dPr>
                          <m:e>
                            <m:r>
                              <a:rPr lang="en-US" altLang="zh-CN" sz="2000" b="0" i="1" smtClean="0">
                                <a:latin typeface="Cambria Math" panose="02040503050406030204" pitchFamily="18" charset="0"/>
                                <a:sym typeface="+mn-lt"/>
                              </a:rPr>
                              <m:t>𝑞</m:t>
                            </m:r>
                          </m:e>
                        </m:d>
                        <m:r>
                          <a:rPr lang="en-US" altLang="zh-CN" sz="2000" b="0" i="1" smtClean="0">
                            <a:latin typeface="Cambria Math" panose="02040503050406030204" pitchFamily="18" charset="0"/>
                            <a:sym typeface="+mn-lt"/>
                          </a:rPr>
                          <m:t>, </m:t>
                        </m:r>
                        <m:r>
                          <a:rPr lang="en-US" altLang="zh-CN" sz="2000" b="0" i="1" smtClean="0">
                            <a:latin typeface="Cambria Math" panose="02040503050406030204" pitchFamily="18" charset="0"/>
                            <a:sym typeface="+mn-lt"/>
                          </a:rPr>
                          <m:t>𝑎𝑐𝑡</m:t>
                        </m:r>
                        <m:d>
                          <m:dPr>
                            <m:ctrlPr>
                              <a:rPr lang="en-US" altLang="zh-CN" sz="2000" b="0" i="1" smtClean="0">
                                <a:latin typeface="Cambria Math" panose="02040503050406030204" pitchFamily="18" charset="0"/>
                                <a:sym typeface="+mn-lt"/>
                              </a:rPr>
                            </m:ctrlPr>
                          </m:dPr>
                          <m:e>
                            <m:r>
                              <a:rPr lang="en-US" altLang="zh-CN" sz="2000" b="0" i="1" smtClean="0">
                                <a:latin typeface="Cambria Math" panose="02040503050406030204" pitchFamily="18" charset="0"/>
                                <a:sym typeface="+mn-lt"/>
                              </a:rPr>
                              <m:t>𝑞</m:t>
                            </m:r>
                          </m:e>
                        </m:d>
                        <m:r>
                          <a:rPr lang="en-US" altLang="zh-CN" sz="2000" b="0" i="1" smtClean="0">
                            <a:latin typeface="Cambria Math" panose="02040503050406030204" pitchFamily="18" charset="0"/>
                            <a:sym typeface="+mn-lt"/>
                          </a:rPr>
                          <m:t>)</m:t>
                        </m:r>
                      </m:num>
                      <m:den>
                        <m:r>
                          <m:rPr>
                            <m:sty m:val="p"/>
                          </m:rPr>
                          <a:rPr lang="en-US" altLang="zh-CN" sz="2000" b="0" i="0" smtClean="0">
                            <a:latin typeface="Cambria Math" panose="02040503050406030204" pitchFamily="18" charset="0"/>
                            <a:sym typeface="+mn-lt"/>
                          </a:rPr>
                          <m:t>min</m:t>
                        </m:r>
                        <m:r>
                          <a:rPr lang="en-US" altLang="zh-CN" sz="2000" b="0" i="1" smtClean="0">
                            <a:latin typeface="Cambria Math" panose="02040503050406030204" pitchFamily="18" charset="0"/>
                            <a:sym typeface="+mn-lt"/>
                          </a:rPr>
                          <m:t>(</m:t>
                        </m:r>
                        <m:r>
                          <a:rPr lang="en-US" altLang="zh-CN" sz="2000" b="0" i="1" smtClean="0">
                            <a:latin typeface="Cambria Math" panose="02040503050406030204" pitchFamily="18" charset="0"/>
                            <a:sym typeface="+mn-lt"/>
                          </a:rPr>
                          <m:t>𝑒𝑠𝑡</m:t>
                        </m:r>
                        <m:d>
                          <m:dPr>
                            <m:ctrlPr>
                              <a:rPr lang="en-US" altLang="zh-CN" sz="2000" b="0" i="1" smtClean="0">
                                <a:latin typeface="Cambria Math" panose="02040503050406030204" pitchFamily="18" charset="0"/>
                                <a:sym typeface="+mn-lt"/>
                              </a:rPr>
                            </m:ctrlPr>
                          </m:dPr>
                          <m:e>
                            <m:r>
                              <a:rPr lang="en-US" altLang="zh-CN" sz="2000" b="0" i="1" smtClean="0">
                                <a:latin typeface="Cambria Math" panose="02040503050406030204" pitchFamily="18" charset="0"/>
                                <a:sym typeface="+mn-lt"/>
                              </a:rPr>
                              <m:t>𝑞</m:t>
                            </m:r>
                          </m:e>
                        </m:d>
                        <m:r>
                          <a:rPr lang="en-US" altLang="zh-CN" sz="2000" b="0" i="1" smtClean="0">
                            <a:latin typeface="Cambria Math" panose="02040503050406030204" pitchFamily="18" charset="0"/>
                            <a:sym typeface="+mn-lt"/>
                          </a:rPr>
                          <m:t>, </m:t>
                        </m:r>
                        <m:r>
                          <a:rPr lang="en-US" altLang="zh-CN" sz="2000" b="0" i="1" smtClean="0">
                            <a:latin typeface="Cambria Math" panose="02040503050406030204" pitchFamily="18" charset="0"/>
                            <a:sym typeface="+mn-lt"/>
                          </a:rPr>
                          <m:t>𝑎𝑐𝑡</m:t>
                        </m:r>
                        <m:d>
                          <m:dPr>
                            <m:ctrlPr>
                              <a:rPr lang="en-US" altLang="zh-CN" sz="2000" b="0" i="1" smtClean="0">
                                <a:latin typeface="Cambria Math" panose="02040503050406030204" pitchFamily="18" charset="0"/>
                                <a:sym typeface="+mn-lt"/>
                              </a:rPr>
                            </m:ctrlPr>
                          </m:dPr>
                          <m:e>
                            <m:r>
                              <a:rPr lang="en-US" altLang="zh-CN" sz="2000" b="0" i="1" smtClean="0">
                                <a:latin typeface="Cambria Math" panose="02040503050406030204" pitchFamily="18" charset="0"/>
                                <a:sym typeface="+mn-lt"/>
                              </a:rPr>
                              <m:t>𝑞</m:t>
                            </m:r>
                          </m:e>
                        </m:d>
                        <m:r>
                          <a:rPr lang="en-US" altLang="zh-CN" sz="2000" b="0" i="1" smtClean="0">
                            <a:latin typeface="Cambria Math" panose="02040503050406030204" pitchFamily="18" charset="0"/>
                            <a:sym typeface="+mn-lt"/>
                          </a:rPr>
                          <m:t>)</m:t>
                        </m:r>
                      </m:den>
                    </m:f>
                  </m:oMath>
                </a14:m>
                <a:endParaRPr lang="en-US" altLang="zh-CN" sz="2000" dirty="0">
                  <a:sym typeface="+mn-lt"/>
                </a:endParaRPr>
              </a:p>
              <a:p>
                <a:pPr>
                  <a:lnSpc>
                    <a:spcPct val="150000"/>
                  </a:lnSpc>
                </a:pPr>
                <a:r>
                  <a:rPr lang="en-US" altLang="zh-CN" sz="2000" dirty="0">
                    <a:cs typeface="+mn-ea"/>
                    <a:sym typeface="+mn-lt"/>
                  </a:rPr>
                  <a:t>      For example, if a query’s actual cardinality is 10 and estimated cardinality is 100,</a:t>
                </a:r>
              </a:p>
              <a:p>
                <a:pPr>
                  <a:lnSpc>
                    <a:spcPct val="150000"/>
                  </a:lnSpc>
                </a:pPr>
                <a:r>
                  <a:rPr lang="en-US" altLang="zh-CN" sz="2000" dirty="0">
                    <a:cs typeface="+mn-ea"/>
                    <a:sym typeface="+mn-lt"/>
                  </a:rPr>
                  <a:t>      Q-error = </a:t>
                </a:r>
                <a14:m>
                  <m:oMath xmlns:m="http://schemas.openxmlformats.org/officeDocument/2006/math">
                    <m:f>
                      <m:fPr>
                        <m:ctrlPr>
                          <a:rPr lang="en-US" altLang="zh-CN" sz="2000" i="1" smtClean="0">
                            <a:latin typeface="Cambria Math" panose="02040503050406030204" pitchFamily="18" charset="0"/>
                            <a:sym typeface="+mn-lt"/>
                          </a:rPr>
                        </m:ctrlPr>
                      </m:fPr>
                      <m:num>
                        <m:r>
                          <m:rPr>
                            <m:sty m:val="p"/>
                          </m:rPr>
                          <a:rPr lang="en-US" altLang="zh-CN" sz="2000" b="0" i="0" smtClean="0">
                            <a:latin typeface="Cambria Math" panose="02040503050406030204" pitchFamily="18" charset="0"/>
                            <a:sym typeface="+mn-lt"/>
                          </a:rPr>
                          <m:t>max</m:t>
                        </m:r>
                        <m:r>
                          <a:rPr lang="en-US" altLang="zh-CN" sz="2000" b="0" i="1" smtClean="0">
                            <a:latin typeface="Cambria Math" panose="02040503050406030204" pitchFamily="18" charset="0"/>
                            <a:sym typeface="+mn-lt"/>
                          </a:rPr>
                          <m:t>(100, 10)</m:t>
                        </m:r>
                      </m:num>
                      <m:den>
                        <m:r>
                          <m:rPr>
                            <m:sty m:val="p"/>
                          </m:rPr>
                          <a:rPr lang="en-US" altLang="zh-CN" sz="2000" b="0" i="0" smtClean="0">
                            <a:latin typeface="Cambria Math" panose="02040503050406030204" pitchFamily="18" charset="0"/>
                            <a:sym typeface="+mn-lt"/>
                          </a:rPr>
                          <m:t>min</m:t>
                        </m:r>
                        <m:r>
                          <a:rPr lang="en-US" altLang="zh-CN" sz="2000" b="0" i="1" smtClean="0">
                            <a:latin typeface="Cambria Math" panose="02040503050406030204" pitchFamily="18" charset="0"/>
                            <a:sym typeface="+mn-lt"/>
                          </a:rPr>
                          <m:t>(100, 10)</m:t>
                        </m:r>
                      </m:den>
                    </m:f>
                    <m:r>
                      <a:rPr lang="en-US" altLang="zh-CN" sz="2000" b="0" i="1" smtClean="0">
                        <a:latin typeface="Cambria Math" panose="02040503050406030204" pitchFamily="18" charset="0"/>
                        <a:sym typeface="+mn-lt"/>
                      </a:rPr>
                      <m:t>=10</m:t>
                    </m:r>
                  </m:oMath>
                </a14:m>
                <a:endParaRPr lang="en-US" altLang="zh-CN" sz="2000" dirty="0">
                  <a:cs typeface="+mn-ea"/>
                  <a:sym typeface="+mn-lt"/>
                </a:endParaRPr>
              </a:p>
              <a:p>
                <a:pPr marL="342900" indent="-342900">
                  <a:lnSpc>
                    <a:spcPct val="150000"/>
                  </a:lnSpc>
                  <a:buFont typeface="Wingdings" panose="05000000000000000000" pitchFamily="2" charset="2"/>
                  <a:buChar char="Ø"/>
                </a:pPr>
                <a:r>
                  <a:rPr lang="en-US" altLang="zh-CN" sz="2000" dirty="0">
                    <a:cs typeface="+mn-ea"/>
                    <a:sym typeface="+mn-lt"/>
                  </a:rPr>
                  <a:t> 629 base table selections</a:t>
                </a:r>
                <a:endParaRPr lang="zh-CN" altLang="en-US" sz="20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p:txBody>
          </p:sp>
        </mc:Choice>
        <mc:Fallback xmlns="">
          <p:sp>
            <p:nvSpPr>
              <p:cNvPr id="7" name="文本框 4">
                <a:extLst>
                  <a:ext uri="{FF2B5EF4-FFF2-40B4-BE49-F238E27FC236}">
                    <a16:creationId xmlns:a16="http://schemas.microsoft.com/office/drawing/2014/main" id="{35139A60-CE4D-4E5F-9B93-29174A3DB5BD}"/>
                  </a:ext>
                </a:extLst>
              </p:cNvPr>
              <p:cNvSpPr txBox="1">
                <a:spLocks noRot="1" noChangeAspect="1" noMove="1" noResize="1" noEditPoints="1" noAdjustHandles="1" noChangeArrowheads="1" noChangeShapeType="1" noTextEdit="1"/>
              </p:cNvSpPr>
              <p:nvPr/>
            </p:nvSpPr>
            <p:spPr>
              <a:xfrm>
                <a:off x="2015219" y="1037673"/>
                <a:ext cx="9393083" cy="3237489"/>
              </a:xfrm>
              <a:prstGeom prst="rect">
                <a:avLst/>
              </a:prstGeom>
              <a:blipFill>
                <a:blip r:embed="rId3"/>
                <a:stretch>
                  <a:fillRect l="-1039" t="-1507"/>
                </a:stretch>
              </a:blipFill>
            </p:spPr>
            <p:txBody>
              <a:bodyPr/>
              <a:lstStyle/>
              <a:p>
                <a:r>
                  <a:rPr lang="zh-CN" altLang="en-US">
                    <a:noFill/>
                  </a:rPr>
                  <a:t> </a:t>
                </a:r>
              </a:p>
            </p:txBody>
          </p:sp>
        </mc:Fallback>
      </mc:AlternateContent>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图片 3">
            <a:extLst>
              <a:ext uri="{FF2B5EF4-FFF2-40B4-BE49-F238E27FC236}">
                <a16:creationId xmlns:a16="http://schemas.microsoft.com/office/drawing/2014/main" id="{95702E97-6F8A-43BC-9AFB-0B98FC0B68DF}"/>
              </a:ext>
            </a:extLst>
          </p:cNvPr>
          <p:cNvPicPr>
            <a:picLocks noChangeAspect="1"/>
          </p:cNvPicPr>
          <p:nvPr/>
        </p:nvPicPr>
        <p:blipFill>
          <a:blip r:embed="rId5"/>
          <a:stretch>
            <a:fillRect/>
          </a:stretch>
        </p:blipFill>
        <p:spPr>
          <a:xfrm>
            <a:off x="2459846" y="3810452"/>
            <a:ext cx="7272308" cy="3047548"/>
          </a:xfrm>
          <a:prstGeom prst="rect">
            <a:avLst/>
          </a:prstGeom>
        </p:spPr>
      </p:pic>
    </p:spTree>
    <p:extLst>
      <p:ext uri="{BB962C8B-B14F-4D97-AF65-F5344CB8AC3E}">
        <p14:creationId xmlns:p14="http://schemas.microsoft.com/office/powerpoint/2010/main" val="855888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27222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Base Tables</a:t>
            </a: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DBMS A and </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HyPer</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can usually predict even complex predicates like substring search using </a:t>
            </a:r>
            <a:r>
              <a:rPr kumimoji="0" lang="en-US" altLang="zh-CN" sz="2000" i="1" u="none" strike="noStrike" kern="1200" cap="none" spc="0" normalizeH="0" baseline="0" noProof="0" dirty="0">
                <a:ln>
                  <a:noFill/>
                </a:ln>
                <a:effectLst/>
                <a:uLnTx/>
                <a:uFillTx/>
                <a:latin typeface="Calibri"/>
                <a:ea typeface="微软雅黑" panose="020B0503020204020204" pitchFamily="34" charset="-122"/>
                <a:cs typeface="+mn-ea"/>
                <a:sym typeface="+mn-lt"/>
              </a:rPr>
              <a:t>LIKE</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very well</a:t>
            </a:r>
            <a:r>
              <a:rPr lang="en-US" altLang="zh-CN" sz="2000" dirty="0">
                <a:latin typeface="Calibri"/>
                <a:ea typeface="微软雅黑" panose="020B0503020204020204" pitchFamily="34" charset="-122"/>
                <a:cs typeface="+mn-ea"/>
                <a:sym typeface="+mn-lt"/>
              </a:rPr>
              <a:t>.</a:t>
            </a:r>
          </a:p>
          <a:p>
            <a:pPr marL="342900" indent="-342900">
              <a:lnSpc>
                <a:spcPct val="150000"/>
              </a:lnSpc>
              <a:buFont typeface="Wingdings" panose="05000000000000000000" pitchFamily="2" charset="2"/>
              <a:buChar char="Ø"/>
            </a:pPr>
            <a:r>
              <a:rPr lang="en-US" altLang="zh-CN" sz="2000" dirty="0">
                <a:latin typeface="Calibri"/>
                <a:ea typeface="微软雅黑" panose="020B0503020204020204" pitchFamily="34" charset="-122"/>
                <a:cs typeface="+mn-ea"/>
                <a:sym typeface="+mn-lt"/>
              </a:rPr>
              <a:t>Q-error &gt; 2: M</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ost</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of them have predicates with extremely low true </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selectivities</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a:t>
            </a:r>
          </a:p>
          <a:p>
            <a:pPr marL="800100" lvl="1" indent="-342900">
              <a:lnSpc>
                <a:spcPct val="150000"/>
              </a:lnSpc>
              <a:buFont typeface="Arial" panose="020B0604020202020204" pitchFamily="34" charset="0"/>
              <a:buChar char="•"/>
            </a:pPr>
            <a:r>
              <a:rPr kumimoji="0" lang="en-US" altLang="zh-CN" i="0" u="none" strike="noStrike" kern="1200" cap="none" spc="0" normalizeH="0" baseline="0" noProof="0" dirty="0">
                <a:ln>
                  <a:noFill/>
                </a:ln>
                <a:effectLst/>
                <a:uLnTx/>
                <a:uFillTx/>
                <a:latin typeface="Calibri"/>
                <a:ea typeface="微软雅黑" panose="020B0503020204020204" pitchFamily="34" charset="-122"/>
                <a:cs typeface="+mn-ea"/>
                <a:sym typeface="+mn-lt"/>
              </a:rPr>
              <a:t>This routinely happens when the selection yields </a:t>
            </a:r>
            <a:r>
              <a:rPr kumimoji="0" lang="en-US" altLang="zh-CN"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zero</a:t>
            </a:r>
            <a:r>
              <a:rPr kumimoji="0" lang="en-US" altLang="zh-CN" i="0" u="none" strike="noStrike" kern="1200" cap="none" spc="0" normalizeH="0" baseline="0" noProof="0" dirty="0">
                <a:ln>
                  <a:noFill/>
                </a:ln>
                <a:effectLst/>
                <a:uLnTx/>
                <a:uFillTx/>
                <a:latin typeface="Calibri"/>
                <a:ea typeface="微软雅黑" panose="020B0503020204020204" pitchFamily="34" charset="-122"/>
                <a:cs typeface="+mn-ea"/>
                <a:sym typeface="+mn-lt"/>
              </a:rPr>
              <a:t> tuples on the sample, and the system falls back on an ad-hoc estimation method (“magic constants”).</a:t>
            </a:r>
            <a:endParaRPr kumimoji="0" lang="zh-CN" altLang="en-US" i="0" u="none" strike="noStrike" kern="1200" cap="none" spc="0" normalizeH="0" baseline="0" noProof="0" dirty="0">
              <a:ln>
                <a:noFill/>
              </a:ln>
              <a:effectLst/>
              <a:uLnTx/>
              <a:uFillTx/>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图片 3">
            <a:extLst>
              <a:ext uri="{FF2B5EF4-FFF2-40B4-BE49-F238E27FC236}">
                <a16:creationId xmlns:a16="http://schemas.microsoft.com/office/drawing/2014/main" id="{95702E97-6F8A-43BC-9AFB-0B98FC0B68DF}"/>
              </a:ext>
            </a:extLst>
          </p:cNvPr>
          <p:cNvPicPr>
            <a:picLocks noChangeAspect="1"/>
          </p:cNvPicPr>
          <p:nvPr/>
        </p:nvPicPr>
        <p:blipFill>
          <a:blip r:embed="rId4"/>
          <a:stretch>
            <a:fillRect/>
          </a:stretch>
        </p:blipFill>
        <p:spPr>
          <a:xfrm>
            <a:off x="2459846" y="3810452"/>
            <a:ext cx="7272308" cy="3047548"/>
          </a:xfrm>
          <a:prstGeom prst="rect">
            <a:avLst/>
          </a:prstGeom>
        </p:spPr>
      </p:pic>
    </p:spTree>
    <p:extLst>
      <p:ext uri="{BB962C8B-B14F-4D97-AF65-F5344CB8AC3E}">
        <p14:creationId xmlns:p14="http://schemas.microsoft.com/office/powerpoint/2010/main" val="2702835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13372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a:t>
            </a:r>
            <a:r>
              <a:rPr lang="en-US" altLang="zh-CN" sz="2400" b="1" dirty="0">
                <a:solidFill>
                  <a:srgbClr val="70AD47"/>
                </a:solidFill>
                <a:latin typeface="Calibri"/>
                <a:ea typeface="微软雅黑" panose="020B0503020204020204" pitchFamily="34" charset="-122"/>
                <a:cs typeface="+mn-ea"/>
                <a:sym typeface="+mn-lt"/>
              </a:rPr>
              <a:t>Joins</a:t>
            </a:r>
            <a:endPar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DBMS A and </a:t>
            </a:r>
            <a:r>
              <a:rPr kumimoji="0" lang="en-US" altLang="zh-CN" sz="2000" i="0" u="none" strike="noStrike" kern="1200" cap="none" spc="0" normalizeH="0" baseline="0" noProof="0" dirty="0" err="1">
                <a:ln>
                  <a:noFill/>
                </a:ln>
                <a:effectLst/>
                <a:uLnTx/>
                <a:uFillTx/>
                <a:latin typeface="Calibri"/>
                <a:ea typeface="微软雅黑" panose="020B0503020204020204" pitchFamily="34" charset="-122"/>
                <a:cs typeface="+mn-ea"/>
                <a:sym typeface="+mn-lt"/>
              </a:rPr>
              <a:t>HyPer</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can usually predict even complex predicates like substring search using </a:t>
            </a:r>
            <a:r>
              <a:rPr kumimoji="0" lang="en-US" altLang="zh-CN" sz="2000" i="1" u="none" strike="noStrike" kern="1200" cap="none" spc="0" normalizeH="0" baseline="0" noProof="0" dirty="0">
                <a:ln>
                  <a:noFill/>
                </a:ln>
                <a:effectLst/>
                <a:uLnTx/>
                <a:uFillTx/>
                <a:latin typeface="Calibri"/>
                <a:ea typeface="微软雅黑" panose="020B0503020204020204" pitchFamily="34" charset="-122"/>
                <a:cs typeface="+mn-ea"/>
                <a:sym typeface="+mn-lt"/>
              </a:rPr>
              <a:t>LIKE</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 very well</a:t>
            </a:r>
            <a:r>
              <a:rPr lang="en-US" altLang="zh-CN" sz="2000" dirty="0">
                <a:latin typeface="Calibri"/>
                <a:ea typeface="微软雅黑" panose="020B0503020204020204" pitchFamily="34" charset="-122"/>
                <a:cs typeface="+mn-ea"/>
                <a:sym typeface="+mn-lt"/>
              </a:rPr>
              <a:t>.</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图片 2">
            <a:extLst>
              <a:ext uri="{FF2B5EF4-FFF2-40B4-BE49-F238E27FC236}">
                <a16:creationId xmlns:a16="http://schemas.microsoft.com/office/drawing/2014/main" id="{EFB4EDE1-141C-4BBA-8009-DA85DFB444C5}"/>
              </a:ext>
            </a:extLst>
          </p:cNvPr>
          <p:cNvPicPr>
            <a:picLocks noChangeAspect="1"/>
          </p:cNvPicPr>
          <p:nvPr/>
        </p:nvPicPr>
        <p:blipFill>
          <a:blip r:embed="rId4"/>
          <a:stretch>
            <a:fillRect/>
          </a:stretch>
        </p:blipFill>
        <p:spPr>
          <a:xfrm>
            <a:off x="540538" y="1554849"/>
            <a:ext cx="11110923" cy="4968671"/>
          </a:xfrm>
          <a:prstGeom prst="rect">
            <a:avLst/>
          </a:prstGeom>
        </p:spPr>
      </p:pic>
      <p:sp>
        <p:nvSpPr>
          <p:cNvPr id="5" name="文本框 4">
            <a:extLst>
              <a:ext uri="{FF2B5EF4-FFF2-40B4-BE49-F238E27FC236}">
                <a16:creationId xmlns:a16="http://schemas.microsoft.com/office/drawing/2014/main" id="{841B7BB8-BB59-421E-8837-CA4241D1FCAB}"/>
              </a:ext>
            </a:extLst>
          </p:cNvPr>
          <p:cNvSpPr txBox="1"/>
          <p:nvPr/>
        </p:nvSpPr>
        <p:spPr>
          <a:xfrm>
            <a:off x="1347631" y="5704888"/>
            <a:ext cx="637520" cy="338554"/>
          </a:xfrm>
          <a:prstGeom prst="rect">
            <a:avLst/>
          </a:prstGeom>
          <a:noFill/>
        </p:spPr>
        <p:txBody>
          <a:bodyPr wrap="square" rtlCol="0">
            <a:spAutoFit/>
          </a:bodyPr>
          <a:lstStyle/>
          <a:p>
            <a:r>
              <a:rPr lang="en-US" altLang="zh-CN" sz="1600" dirty="0">
                <a:solidFill>
                  <a:srgbClr val="FF0000"/>
                </a:solidFill>
              </a:rPr>
              <a:t>16%</a:t>
            </a:r>
            <a:endParaRPr lang="zh-CN" altLang="en-US" sz="1600" dirty="0">
              <a:solidFill>
                <a:srgbClr val="FF0000"/>
              </a:solidFill>
            </a:endParaRPr>
          </a:p>
        </p:txBody>
      </p:sp>
      <p:sp>
        <p:nvSpPr>
          <p:cNvPr id="13" name="文本框 12">
            <a:extLst>
              <a:ext uri="{FF2B5EF4-FFF2-40B4-BE49-F238E27FC236}">
                <a16:creationId xmlns:a16="http://schemas.microsoft.com/office/drawing/2014/main" id="{2CEDD277-47AE-498B-9971-203BCBCFB739}"/>
              </a:ext>
            </a:extLst>
          </p:cNvPr>
          <p:cNvSpPr txBox="1"/>
          <p:nvPr/>
        </p:nvSpPr>
        <p:spPr>
          <a:xfrm>
            <a:off x="1666391" y="5864851"/>
            <a:ext cx="637520" cy="338554"/>
          </a:xfrm>
          <a:prstGeom prst="rect">
            <a:avLst/>
          </a:prstGeom>
          <a:noFill/>
        </p:spPr>
        <p:txBody>
          <a:bodyPr wrap="square" rtlCol="0">
            <a:spAutoFit/>
          </a:bodyPr>
          <a:lstStyle/>
          <a:p>
            <a:r>
              <a:rPr lang="en-US" altLang="zh-CN" sz="1600" dirty="0">
                <a:solidFill>
                  <a:srgbClr val="FF0000"/>
                </a:solidFill>
              </a:rPr>
              <a:t>32%</a:t>
            </a:r>
            <a:endParaRPr lang="zh-CN" altLang="en-US" sz="1600" dirty="0">
              <a:solidFill>
                <a:srgbClr val="FF0000"/>
              </a:solidFill>
            </a:endParaRPr>
          </a:p>
        </p:txBody>
      </p:sp>
      <p:sp>
        <p:nvSpPr>
          <p:cNvPr id="14" name="文本框 13">
            <a:extLst>
              <a:ext uri="{FF2B5EF4-FFF2-40B4-BE49-F238E27FC236}">
                <a16:creationId xmlns:a16="http://schemas.microsoft.com/office/drawing/2014/main" id="{4023ECB5-2027-40BE-9E90-DEA22267E432}"/>
              </a:ext>
            </a:extLst>
          </p:cNvPr>
          <p:cNvSpPr txBox="1"/>
          <p:nvPr/>
        </p:nvSpPr>
        <p:spPr>
          <a:xfrm>
            <a:off x="1985151" y="5724701"/>
            <a:ext cx="637520" cy="338554"/>
          </a:xfrm>
          <a:prstGeom prst="rect">
            <a:avLst/>
          </a:prstGeom>
          <a:noFill/>
        </p:spPr>
        <p:txBody>
          <a:bodyPr wrap="square" rtlCol="0">
            <a:spAutoFit/>
          </a:bodyPr>
          <a:lstStyle/>
          <a:p>
            <a:r>
              <a:rPr lang="en-US" altLang="zh-CN" sz="1600" dirty="0">
                <a:solidFill>
                  <a:srgbClr val="FF0000"/>
                </a:solidFill>
              </a:rPr>
              <a:t>52%</a:t>
            </a:r>
            <a:endParaRPr lang="zh-CN" altLang="en-US" sz="1600" dirty="0">
              <a:solidFill>
                <a:srgbClr val="FF0000"/>
              </a:solidFill>
            </a:endParaRPr>
          </a:p>
        </p:txBody>
      </p:sp>
      <p:sp>
        <p:nvSpPr>
          <p:cNvPr id="15" name="文本框 14">
            <a:extLst>
              <a:ext uri="{FF2B5EF4-FFF2-40B4-BE49-F238E27FC236}">
                <a16:creationId xmlns:a16="http://schemas.microsoft.com/office/drawing/2014/main" id="{8CB5A755-822E-48DF-9CBE-DE9F6909EBBB}"/>
              </a:ext>
            </a:extLst>
          </p:cNvPr>
          <p:cNvSpPr txBox="1"/>
          <p:nvPr/>
        </p:nvSpPr>
        <p:spPr>
          <a:xfrm>
            <a:off x="3429764" y="5743923"/>
            <a:ext cx="637520" cy="338554"/>
          </a:xfrm>
          <a:prstGeom prst="rect">
            <a:avLst/>
          </a:prstGeom>
          <a:noFill/>
        </p:spPr>
        <p:txBody>
          <a:bodyPr wrap="square" rtlCol="0">
            <a:spAutoFit/>
          </a:bodyPr>
          <a:lstStyle/>
          <a:p>
            <a:r>
              <a:rPr lang="en-US" altLang="zh-CN" sz="1600" dirty="0">
                <a:solidFill>
                  <a:srgbClr val="FF0000"/>
                </a:solidFill>
              </a:rPr>
              <a:t>15%</a:t>
            </a:r>
            <a:endParaRPr lang="zh-CN" altLang="en-US" sz="1600" dirty="0">
              <a:solidFill>
                <a:srgbClr val="FF0000"/>
              </a:solidFill>
            </a:endParaRPr>
          </a:p>
        </p:txBody>
      </p:sp>
      <p:sp>
        <p:nvSpPr>
          <p:cNvPr id="16" name="文本框 15">
            <a:extLst>
              <a:ext uri="{FF2B5EF4-FFF2-40B4-BE49-F238E27FC236}">
                <a16:creationId xmlns:a16="http://schemas.microsoft.com/office/drawing/2014/main" id="{87D6E7B5-F189-4D4D-B04B-66A68E5C0F45}"/>
              </a:ext>
            </a:extLst>
          </p:cNvPr>
          <p:cNvSpPr txBox="1"/>
          <p:nvPr/>
        </p:nvSpPr>
        <p:spPr>
          <a:xfrm>
            <a:off x="3748524" y="5913200"/>
            <a:ext cx="637520" cy="338554"/>
          </a:xfrm>
          <a:prstGeom prst="rect">
            <a:avLst/>
          </a:prstGeom>
          <a:noFill/>
        </p:spPr>
        <p:txBody>
          <a:bodyPr wrap="square" rtlCol="0">
            <a:spAutoFit/>
          </a:bodyPr>
          <a:lstStyle/>
          <a:p>
            <a:r>
              <a:rPr lang="en-US" altLang="zh-CN" sz="1600" dirty="0">
                <a:solidFill>
                  <a:srgbClr val="FF0000"/>
                </a:solidFill>
              </a:rPr>
              <a:t>25%</a:t>
            </a:r>
            <a:endParaRPr lang="zh-CN" altLang="en-US" sz="1600" dirty="0">
              <a:solidFill>
                <a:srgbClr val="FF0000"/>
              </a:solidFill>
            </a:endParaRPr>
          </a:p>
        </p:txBody>
      </p:sp>
      <p:sp>
        <p:nvSpPr>
          <p:cNvPr id="17" name="文本框 16">
            <a:extLst>
              <a:ext uri="{FF2B5EF4-FFF2-40B4-BE49-F238E27FC236}">
                <a16:creationId xmlns:a16="http://schemas.microsoft.com/office/drawing/2014/main" id="{44901512-A620-4928-BDD2-EC6445DD897B}"/>
              </a:ext>
            </a:extLst>
          </p:cNvPr>
          <p:cNvSpPr txBox="1"/>
          <p:nvPr/>
        </p:nvSpPr>
        <p:spPr>
          <a:xfrm>
            <a:off x="4032372" y="5743923"/>
            <a:ext cx="637520" cy="338554"/>
          </a:xfrm>
          <a:prstGeom prst="rect">
            <a:avLst/>
          </a:prstGeom>
          <a:noFill/>
        </p:spPr>
        <p:txBody>
          <a:bodyPr wrap="square" rtlCol="0">
            <a:spAutoFit/>
          </a:bodyPr>
          <a:lstStyle/>
          <a:p>
            <a:r>
              <a:rPr lang="en-US" altLang="zh-CN" sz="1600" dirty="0">
                <a:solidFill>
                  <a:srgbClr val="FF0000"/>
                </a:solidFill>
              </a:rPr>
              <a:t>36%</a:t>
            </a:r>
            <a:endParaRPr lang="zh-CN" altLang="en-US" sz="1600" dirty="0">
              <a:solidFill>
                <a:srgbClr val="FF0000"/>
              </a:solidFill>
            </a:endParaRPr>
          </a:p>
        </p:txBody>
      </p:sp>
    </p:spTree>
    <p:extLst>
      <p:ext uri="{BB962C8B-B14F-4D97-AF65-F5344CB8AC3E}">
        <p14:creationId xmlns:p14="http://schemas.microsoft.com/office/powerpoint/2010/main" val="3499026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41900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a:t>
            </a:r>
            <a:r>
              <a:rPr lang="en-US" altLang="zh-CN" sz="2400" b="1" dirty="0">
                <a:solidFill>
                  <a:srgbClr val="70AD47"/>
                </a:solidFill>
                <a:latin typeface="Calibri"/>
                <a:ea typeface="微软雅黑" panose="020B0503020204020204" pitchFamily="34" charset="-122"/>
                <a:cs typeface="+mn-ea"/>
                <a:sym typeface="+mn-lt"/>
              </a:rPr>
              <a:t>Joins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b="0" i="0" dirty="0">
                <a:solidFill>
                  <a:srgbClr val="000000"/>
                </a:solidFill>
                <a:effectLst/>
              </a:rPr>
              <a:t>DBMS A uses a </a:t>
            </a:r>
            <a:r>
              <a:rPr lang="en-US" altLang="zh-CN" sz="2000" b="0" i="0" dirty="0">
                <a:solidFill>
                  <a:schemeClr val="accent1">
                    <a:lumMod val="75000"/>
                  </a:schemeClr>
                </a:solidFill>
                <a:effectLst/>
              </a:rPr>
              <a:t>damping factor </a:t>
            </a:r>
            <a:r>
              <a:rPr lang="en-US" altLang="zh-CN" sz="2000" b="0" i="0" dirty="0">
                <a:solidFill>
                  <a:srgbClr val="000000"/>
                </a:solidFill>
                <a:effectLst/>
              </a:rPr>
              <a:t>that depends on the join size, similar to how many optimizers combine multiple </a:t>
            </a:r>
            <a:r>
              <a:rPr lang="en-US" altLang="zh-CN" sz="2000" b="0" i="0" dirty="0" err="1">
                <a:solidFill>
                  <a:srgbClr val="000000"/>
                </a:solidFill>
                <a:effectLst/>
              </a:rPr>
              <a:t>selectivities</a:t>
            </a:r>
            <a:r>
              <a:rPr lang="en-US" altLang="zh-CN" sz="2000" b="0" i="0" dirty="0">
                <a:solidFill>
                  <a:srgbClr val="000000"/>
                </a:solidFill>
                <a:effectLst/>
              </a:rPr>
              <a:t>.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b="0" i="0" dirty="0">
                <a:solidFill>
                  <a:srgbClr val="000000"/>
                </a:solidFill>
                <a:effectLst/>
              </a:rPr>
              <a:t>Many</a:t>
            </a:r>
            <a:r>
              <a:rPr lang="en-US" altLang="zh-CN" sz="2000" dirty="0">
                <a:solidFill>
                  <a:srgbClr val="000000"/>
                </a:solidFill>
              </a:rPr>
              <a:t> </a:t>
            </a:r>
            <a:r>
              <a:rPr lang="en-US" altLang="zh-CN" sz="2000" b="0" i="0" dirty="0">
                <a:solidFill>
                  <a:srgbClr val="000000"/>
                </a:solidFill>
                <a:effectLst/>
              </a:rPr>
              <a:t>estimators combine the </a:t>
            </a:r>
            <a:r>
              <a:rPr lang="en-US" altLang="zh-CN" sz="2000" b="0" i="0" dirty="0" err="1">
                <a:solidFill>
                  <a:srgbClr val="000000"/>
                </a:solidFill>
                <a:effectLst/>
              </a:rPr>
              <a:t>selectivities</a:t>
            </a:r>
            <a:r>
              <a:rPr lang="en-US" altLang="zh-CN" sz="2000" b="0" i="0" dirty="0">
                <a:solidFill>
                  <a:srgbClr val="000000"/>
                </a:solidFill>
                <a:effectLst/>
              </a:rPr>
              <a:t> of multiple predicates (e.g., for a base relation or for a subexpression with multiple joins) not by assuming full independence, but by adjusting the </a:t>
            </a:r>
            <a:r>
              <a:rPr lang="en-US" altLang="zh-CN" sz="2000" b="0" i="0" dirty="0" err="1">
                <a:solidFill>
                  <a:srgbClr val="000000"/>
                </a:solidFill>
                <a:effectLst/>
              </a:rPr>
              <a:t>selectivities</a:t>
            </a:r>
            <a:r>
              <a:rPr lang="en-US" altLang="zh-CN" sz="2000" b="0" i="0" dirty="0">
                <a:solidFill>
                  <a:srgbClr val="000000"/>
                </a:solidFill>
                <a:effectLst/>
              </a:rPr>
              <a:t> “upwards”, using a damping factor.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b="0" i="0" dirty="0">
                <a:solidFill>
                  <a:srgbClr val="000000"/>
                </a:solidFill>
                <a:effectLst/>
              </a:rPr>
              <a:t>The motivation for this stems from the fact that the more predicates need to be applied, the less certain one should be about their independence.</a:t>
            </a:r>
            <a:r>
              <a:rPr lang="en-US" altLang="zh-CN" sz="2000" dirty="0"/>
              <a:t> </a:t>
            </a:r>
            <a:br>
              <a:rPr lang="en-US" altLang="zh-CN" sz="2400" dirty="0"/>
            </a:br>
            <a:endPar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80435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36456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a:t>
            </a:r>
            <a:r>
              <a:rPr lang="en-US" altLang="zh-CN" sz="2400" b="1" dirty="0">
                <a:solidFill>
                  <a:srgbClr val="70AD47"/>
                </a:solidFill>
                <a:latin typeface="Calibri"/>
                <a:ea typeface="微软雅黑" panose="020B0503020204020204" pitchFamily="34" charset="-122"/>
                <a:cs typeface="+mn-ea"/>
                <a:sym typeface="+mn-lt"/>
              </a:rPr>
              <a:t>Joins</a:t>
            </a:r>
            <a:endPar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The results do not imply that the DBMS B’s optimizer or the resulting query performance is necessarily worse than that of other systems. </a:t>
            </a: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The query runtime heavily depends on </a:t>
            </a:r>
            <a:r>
              <a:rPr kumimoji="0" lang="en-US" altLang="zh-CN" sz="200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how the system’s optimizer uses the estimates and how much trust it puts into these numbers. </a:t>
            </a: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A sophisticated engine may employ adaptive operators and thus mitigate the impact of misestimations, while another engine might have very complex access paths or join methods that require more accurate estimates. </a:t>
            </a:r>
            <a:endParaRPr lang="en-US" altLang="zh-CN" sz="2000" dirty="0">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282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13372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Estimates for </a:t>
            </a:r>
            <a:r>
              <a:rPr lang="en-US" altLang="zh-CN" sz="2400" b="1" dirty="0">
                <a:solidFill>
                  <a:srgbClr val="70AD47"/>
                </a:solidFill>
                <a:latin typeface="Calibri"/>
                <a:ea typeface="微软雅黑" panose="020B0503020204020204" pitchFamily="34" charset="-122"/>
                <a:cs typeface="+mn-ea"/>
                <a:sym typeface="+mn-lt"/>
              </a:rPr>
              <a:t>TPC-H</a:t>
            </a:r>
            <a:endPar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a:p>
            <a:pPr marL="342900" indent="-342900">
              <a:lnSpc>
                <a:spcPct val="150000"/>
              </a:lnSpc>
              <a:buFont typeface="Wingdings" panose="05000000000000000000" pitchFamily="2" charset="2"/>
              <a:buChar char="Ø"/>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The results do not imply that the DBMS B’s optimizer or the resulting query performance is necessarily worse than that of other systems. </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图片 2">
            <a:extLst>
              <a:ext uri="{FF2B5EF4-FFF2-40B4-BE49-F238E27FC236}">
                <a16:creationId xmlns:a16="http://schemas.microsoft.com/office/drawing/2014/main" id="{A321E959-3D87-4FF9-BD29-3F5F3F03D2CB}"/>
              </a:ext>
            </a:extLst>
          </p:cNvPr>
          <p:cNvPicPr>
            <a:picLocks noChangeAspect="1"/>
          </p:cNvPicPr>
          <p:nvPr/>
        </p:nvPicPr>
        <p:blipFill>
          <a:blip r:embed="rId4"/>
          <a:stretch>
            <a:fillRect/>
          </a:stretch>
        </p:blipFill>
        <p:spPr>
          <a:xfrm>
            <a:off x="617823" y="1522275"/>
            <a:ext cx="11217612" cy="4298052"/>
          </a:xfrm>
          <a:prstGeom prst="rect">
            <a:avLst/>
          </a:prstGeom>
        </p:spPr>
      </p:pic>
    </p:spTree>
    <p:extLst>
      <p:ext uri="{BB962C8B-B14F-4D97-AF65-F5344CB8AC3E}">
        <p14:creationId xmlns:p14="http://schemas.microsoft.com/office/powerpoint/2010/main" val="644262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Better Statistics for PostgreSQL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T</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he most important statistic for join estimation in PostgreSQL is the number of distinct values.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To determine if the misestimated distinct counts are the underlying problem for cardinality estimation</a:t>
            </a:r>
            <a:r>
              <a:rPr lang="en-US" altLang="zh-CN" sz="2000" dirty="0">
                <a:latin typeface="Calibri"/>
                <a:ea typeface="微软雅黑" panose="020B0503020204020204" pitchFamily="34" charset="-122"/>
                <a:cs typeface="+mn-ea"/>
                <a:sym typeface="+mn-lt"/>
              </a:rPr>
              <a:t>.</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836690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Cardinality Estimation</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图片 3">
            <a:extLst>
              <a:ext uri="{FF2B5EF4-FFF2-40B4-BE49-F238E27FC236}">
                <a16:creationId xmlns:a16="http://schemas.microsoft.com/office/drawing/2014/main" id="{354BABBE-AB72-435B-B640-8A1A027253A5}"/>
              </a:ext>
            </a:extLst>
          </p:cNvPr>
          <p:cNvPicPr>
            <a:picLocks noChangeAspect="1"/>
          </p:cNvPicPr>
          <p:nvPr/>
        </p:nvPicPr>
        <p:blipFill>
          <a:blip r:embed="rId4"/>
          <a:stretch>
            <a:fillRect/>
          </a:stretch>
        </p:blipFill>
        <p:spPr>
          <a:xfrm>
            <a:off x="3473940" y="2907009"/>
            <a:ext cx="5418290" cy="3642676"/>
          </a:xfrm>
          <a:prstGeom prst="rect">
            <a:avLst/>
          </a:prstGeom>
        </p:spPr>
      </p:pic>
      <p:sp>
        <p:nvSpPr>
          <p:cNvPr id="13" name="矩形: 圆角 12">
            <a:extLst>
              <a:ext uri="{FF2B5EF4-FFF2-40B4-BE49-F238E27FC236}">
                <a16:creationId xmlns:a16="http://schemas.microsoft.com/office/drawing/2014/main" id="{23A7E307-1A54-458F-B567-77FA466EEA7B}"/>
              </a:ext>
            </a:extLst>
          </p:cNvPr>
          <p:cNvSpPr/>
          <p:nvPr/>
        </p:nvSpPr>
        <p:spPr>
          <a:xfrm>
            <a:off x="9134293" y="5188828"/>
            <a:ext cx="2888185" cy="928943"/>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2000" dirty="0">
                <a:solidFill>
                  <a:schemeClr val="tx1"/>
                </a:solidFill>
              </a:rPr>
              <a:t>“Two wrongs that make a right”.</a:t>
            </a:r>
            <a:endParaRPr lang="zh-CN" altLang="en-US" sz="2000" dirty="0">
              <a:solidFill>
                <a:schemeClr val="tx1"/>
              </a:solidFill>
            </a:endParaRPr>
          </a:p>
        </p:txBody>
      </p:sp>
    </p:spTree>
    <p:extLst>
      <p:ext uri="{BB962C8B-B14F-4D97-AF65-F5344CB8AC3E}">
        <p14:creationId xmlns:p14="http://schemas.microsoft.com/office/powerpoint/2010/main" val="2615785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The Risk of Relying on Estimates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Inject the estimates of the different systems into PostgreSQL and then execute the resulting plans.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Inject the true cardinalities, which computes the—with respect to the cost model—</a:t>
            </a:r>
            <a:r>
              <a:rPr lang="en-US" altLang="zh-CN" sz="2000" dirty="0">
                <a:solidFill>
                  <a:schemeClr val="accent1">
                    <a:lumMod val="75000"/>
                  </a:schemeClr>
                </a:solidFill>
                <a:latin typeface="Calibri"/>
                <a:ea typeface="微软雅黑" panose="020B0503020204020204" pitchFamily="34" charset="-122"/>
                <a:cs typeface="+mn-ea"/>
                <a:sym typeface="+mn-lt"/>
              </a:rPr>
              <a:t>optimal plan</a:t>
            </a:r>
            <a:r>
              <a:rPr lang="en-US" altLang="zh-CN" sz="2000" dirty="0">
                <a:latin typeface="Calibri"/>
                <a:ea typeface="微软雅黑" panose="020B0503020204020204" pitchFamily="34" charset="-122"/>
                <a:cs typeface="+mn-ea"/>
                <a:sym typeface="+mn-lt"/>
              </a:rPr>
              <a:t>.</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When Do Bad Cardinality Estimates Lead to Slow Queries?</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图片 2">
            <a:extLst>
              <a:ext uri="{FF2B5EF4-FFF2-40B4-BE49-F238E27FC236}">
                <a16:creationId xmlns:a16="http://schemas.microsoft.com/office/drawing/2014/main" id="{DD0A2ACF-3C5D-4AE7-8B87-166B94DC57BF}"/>
              </a:ext>
            </a:extLst>
          </p:cNvPr>
          <p:cNvPicPr>
            <a:picLocks noChangeAspect="1"/>
          </p:cNvPicPr>
          <p:nvPr/>
        </p:nvPicPr>
        <p:blipFill>
          <a:blip r:embed="rId4"/>
          <a:stretch>
            <a:fillRect/>
          </a:stretch>
        </p:blipFill>
        <p:spPr>
          <a:xfrm>
            <a:off x="2714401" y="3068049"/>
            <a:ext cx="6763198" cy="2516322"/>
          </a:xfrm>
          <a:prstGeom prst="rect">
            <a:avLst/>
          </a:prstGeom>
        </p:spPr>
      </p:pic>
    </p:spTree>
    <p:extLst>
      <p:ext uri="{BB962C8B-B14F-4D97-AF65-F5344CB8AC3E}">
        <p14:creationId xmlns:p14="http://schemas.microsoft.com/office/powerpoint/2010/main" val="4227033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6" name="文本框 4">
            <a:extLst>
              <a:ext uri="{FF2B5EF4-FFF2-40B4-BE49-F238E27FC236}">
                <a16:creationId xmlns:a16="http://schemas.microsoft.com/office/drawing/2014/main" id="{4C1BA4FD-72F6-4467-BD54-034E1B47C463}"/>
              </a:ext>
            </a:extLst>
          </p:cNvPr>
          <p:cNvSpPr txBox="1"/>
          <p:nvPr/>
        </p:nvSpPr>
        <p:spPr>
          <a:xfrm>
            <a:off x="1946322" y="3475166"/>
            <a:ext cx="8948123"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accent6"/>
                </a:solidFill>
                <a:latin typeface="Calibri"/>
                <a:ea typeface="微软雅黑" panose="020B0503020204020204" pitchFamily="34" charset="-122"/>
                <a:sym typeface="+mn-lt"/>
              </a:rPr>
              <a:t>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latin typeface="Calibri"/>
                <a:ea typeface="微软雅黑" panose="020B0503020204020204" pitchFamily="34" charset="-122"/>
                <a:cs typeface="+mn-ea"/>
                <a:sym typeface="+mn-lt"/>
              </a:rPr>
              <a:t>a</a:t>
            </a:r>
            <a:r>
              <a:rPr kumimoji="0" lang="en-US" altLang="zh-CN" sz="20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ea"/>
                <a:sym typeface="+mn-lt"/>
              </a:rPr>
              <a:t>ccurate</a:t>
            </a:r>
            <a:r>
              <a:rPr kumimoji="0" lang="en-US" altLang="zh-CN"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ea"/>
                <a:sym typeface="+mn-lt"/>
              </a:rPr>
              <a:t> cardinality </a:t>
            </a:r>
            <a:r>
              <a:rPr kumimoji="0" lang="en-US" altLang="zh-CN" sz="20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ea"/>
                <a:sym typeface="+mn-lt"/>
              </a:rPr>
              <a:t>estimat</a:t>
            </a:r>
            <a:r>
              <a:rPr lang="en-US" altLang="zh-CN" sz="2000" dirty="0">
                <a:solidFill>
                  <a:prstClr val="black"/>
                </a:solidFill>
                <a:latin typeface="Calibri"/>
                <a:ea typeface="微软雅黑" panose="020B0503020204020204" pitchFamily="34" charset="-122"/>
                <a:cs typeface="+mn-ea"/>
                <a:sym typeface="+mn-lt"/>
              </a:rPr>
              <a:t>ions        accurate cost model         optimal query plan</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Introduction</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97263148-AB46-429A-90E9-694D39A87221}"/>
              </a:ext>
            </a:extLst>
          </p:cNvPr>
          <p:cNvSpPr/>
          <p:nvPr/>
        </p:nvSpPr>
        <p:spPr>
          <a:xfrm>
            <a:off x="1528738" y="3536279"/>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2AEB6652-2CBB-4680-9954-3733F8F11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355" y="952285"/>
            <a:ext cx="5639289" cy="2476715"/>
          </a:xfrm>
          <a:prstGeom prst="rect">
            <a:avLst/>
          </a:prstGeom>
        </p:spPr>
      </p:pic>
      <p:sp>
        <p:nvSpPr>
          <p:cNvPr id="26" name="矩形 25">
            <a:extLst>
              <a:ext uri="{FF2B5EF4-FFF2-40B4-BE49-F238E27FC236}">
                <a16:creationId xmlns:a16="http://schemas.microsoft.com/office/drawing/2014/main" id="{DFD26985-4D59-4D03-A2E6-CE1004A5C65E}"/>
              </a:ext>
            </a:extLst>
          </p:cNvPr>
          <p:cNvSpPr/>
          <p:nvPr/>
        </p:nvSpPr>
        <p:spPr>
          <a:xfrm>
            <a:off x="5341820" y="3555064"/>
            <a:ext cx="364208" cy="923330"/>
          </a:xfrm>
          <a:prstGeom prst="rect">
            <a:avLst/>
          </a:prstGeom>
          <a:noFill/>
        </p:spPr>
        <p:txBody>
          <a:bodyPr wrap="square" lIns="91440" tIns="45720" rIns="91440" bIns="45720">
            <a:spAutoFit/>
          </a:bodyPr>
          <a:lstStyle/>
          <a:p>
            <a:pPr algn="ctr"/>
            <a:r>
              <a:rPr lang="zh-CN" altLang="en-US" sz="5400" b="0" cap="none" spc="0" dirty="0">
                <a:ln w="0"/>
                <a:solidFill>
                  <a:schemeClr val="accent1"/>
                </a:solidFill>
                <a:effectLst>
                  <a:outerShdw blurRad="38100" dist="19050" dir="2700000" algn="tl" rotWithShape="0">
                    <a:schemeClr val="dk1">
                      <a:alpha val="40000"/>
                    </a:schemeClr>
                  </a:outerShdw>
                </a:effectLst>
                <a:latin typeface="Rockwell Extra Bold" panose="02060903040505020403" pitchFamily="18" charset="0"/>
                <a:ea typeface="微软雅黑" panose="020B0503020204020204" pitchFamily="34" charset="-122"/>
                <a:cs typeface="+mn-ea"/>
                <a:sym typeface="+mn-lt"/>
              </a:rPr>
              <a:t>＋</a:t>
            </a:r>
            <a:endParaRPr lang="zh-CN" altLang="en-US" sz="5400" b="0" cap="none" spc="0" dirty="0">
              <a:ln w="0"/>
              <a:solidFill>
                <a:schemeClr val="accent1"/>
              </a:solidFill>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0F0840CC-1556-4694-8066-25D7E8258FC9}"/>
              </a:ext>
            </a:extLst>
          </p:cNvPr>
          <p:cNvSpPr/>
          <p:nvPr/>
        </p:nvSpPr>
        <p:spPr>
          <a:xfrm>
            <a:off x="7936028" y="3590287"/>
            <a:ext cx="364208" cy="923330"/>
          </a:xfrm>
          <a:prstGeom prst="rect">
            <a:avLst/>
          </a:prstGeom>
          <a:noFill/>
        </p:spPr>
        <p:txBody>
          <a:bodyPr wrap="square" lIns="91440" tIns="45720" rIns="91440" bIns="45720">
            <a:spAutoFit/>
          </a:bodyPr>
          <a:lstStyle/>
          <a:p>
            <a:pPr algn="ctr"/>
            <a:r>
              <a:rPr lang="en-US" altLang="zh-CN" sz="5400" dirty="0">
                <a:ln w="0"/>
                <a:solidFill>
                  <a:schemeClr val="accent1"/>
                </a:solidFill>
                <a:effectLst>
                  <a:outerShdw blurRad="38100" dist="19050" dir="2700000" algn="tl" rotWithShape="0">
                    <a:schemeClr val="dk1">
                      <a:alpha val="40000"/>
                    </a:schemeClr>
                  </a:outerShdw>
                </a:effectLst>
                <a:latin typeface="Rockwell Extra Bold" panose="02060903040505020403" pitchFamily="18" charset="0"/>
                <a:ea typeface="微软雅黑" panose="020B0503020204020204" pitchFamily="34" charset="-122"/>
                <a:cs typeface="+mn-ea"/>
                <a:sym typeface="+mn-lt"/>
              </a:rPr>
              <a:t>=</a:t>
            </a:r>
            <a:endParaRPr lang="zh-CN" altLang="en-US" sz="5400" b="0" cap="none" spc="0" dirty="0">
              <a:ln w="0"/>
              <a:solidFill>
                <a:schemeClr val="accent1"/>
              </a:solidFill>
              <a:effectLst>
                <a:outerShdw blurRad="38100" dist="19050" dir="2700000" algn="tl" rotWithShape="0">
                  <a:schemeClr val="dk1">
                    <a:alpha val="40000"/>
                  </a:schemeClr>
                </a:outerShdw>
              </a:effectLst>
            </a:endParaRPr>
          </a:p>
        </p:txBody>
      </p:sp>
      <p:sp>
        <p:nvSpPr>
          <p:cNvPr id="28" name="文本框 4">
            <a:extLst>
              <a:ext uri="{FF2B5EF4-FFF2-40B4-BE49-F238E27FC236}">
                <a16:creationId xmlns:a16="http://schemas.microsoft.com/office/drawing/2014/main" id="{8F1B7805-304E-484D-9BBC-99AF5F870B4A}"/>
              </a:ext>
            </a:extLst>
          </p:cNvPr>
          <p:cNvSpPr txBox="1"/>
          <p:nvPr/>
        </p:nvSpPr>
        <p:spPr>
          <a:xfrm>
            <a:off x="1946321" y="4801560"/>
            <a:ext cx="8948123"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accent6"/>
                </a:solidFill>
                <a:latin typeface="Calibri"/>
                <a:ea typeface="微软雅黑" panose="020B0503020204020204" pitchFamily="34" charset="-122"/>
                <a:sym typeface="+mn-lt"/>
              </a:rPr>
              <a:t>Reality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2000" dirty="0">
                <a:solidFill>
                  <a:prstClr val="black"/>
                </a:solidFill>
                <a:latin typeface="Calibri"/>
                <a:ea typeface="微软雅黑" panose="020B0503020204020204" pitchFamily="34" charset="-122"/>
                <a:cs typeface="+mn-ea"/>
                <a:sym typeface="+mn-lt"/>
              </a:rPr>
              <a:t>a</a:t>
            </a:r>
            <a:r>
              <a:rPr kumimoji="0" lang="en-US" altLang="zh-CN" sz="20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ea"/>
                <a:sym typeface="+mn-lt"/>
              </a:rPr>
              <a:t>ccurate</a:t>
            </a:r>
            <a:r>
              <a:rPr kumimoji="0" lang="en-US" altLang="zh-CN"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ea"/>
                <a:sym typeface="+mn-lt"/>
              </a:rPr>
              <a:t> cardinality </a:t>
            </a:r>
            <a:r>
              <a:rPr kumimoji="0" lang="en-US" altLang="zh-CN" sz="20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ea"/>
                <a:sym typeface="+mn-lt"/>
              </a:rPr>
              <a:t>estimat</a:t>
            </a:r>
            <a:r>
              <a:rPr lang="en-US" altLang="zh-CN" sz="2000" dirty="0">
                <a:solidFill>
                  <a:prstClr val="black"/>
                </a:solidFill>
                <a:latin typeface="Calibri"/>
                <a:ea typeface="微软雅黑" panose="020B0503020204020204" pitchFamily="34" charset="-122"/>
                <a:cs typeface="+mn-ea"/>
                <a:sym typeface="+mn-lt"/>
              </a:rPr>
              <a:t>ions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2000" dirty="0">
                <a:solidFill>
                  <a:prstClr val="black"/>
                </a:solidFill>
                <a:latin typeface="Calibri"/>
                <a:ea typeface="微软雅黑" panose="020B0503020204020204" pitchFamily="34" charset="-122"/>
                <a:cs typeface="+mn-ea"/>
              </a:rPr>
              <a:t>Cardinality estimates are usually computed based on simplifying assumptions like </a:t>
            </a:r>
            <a:r>
              <a:rPr lang="en-US" altLang="zh-CN" sz="2000" dirty="0">
                <a:solidFill>
                  <a:schemeClr val="accent1">
                    <a:lumMod val="75000"/>
                  </a:schemeClr>
                </a:solidFill>
                <a:latin typeface="Calibri"/>
                <a:ea typeface="微软雅黑" panose="020B0503020204020204" pitchFamily="34" charset="-122"/>
                <a:cs typeface="+mn-ea"/>
              </a:rPr>
              <a:t>uniformity</a:t>
            </a:r>
            <a:r>
              <a:rPr lang="en-US" altLang="zh-CN" sz="2000" dirty="0">
                <a:solidFill>
                  <a:prstClr val="black"/>
                </a:solidFill>
                <a:latin typeface="Calibri"/>
                <a:ea typeface="微软雅黑" panose="020B0503020204020204" pitchFamily="34" charset="-122"/>
                <a:cs typeface="+mn-ea"/>
              </a:rPr>
              <a:t> and </a:t>
            </a:r>
            <a:r>
              <a:rPr lang="en-US" altLang="zh-CN" sz="2000" dirty="0">
                <a:solidFill>
                  <a:schemeClr val="accent1">
                    <a:lumMod val="75000"/>
                  </a:schemeClr>
                </a:solidFill>
                <a:latin typeface="Calibri"/>
                <a:ea typeface="微软雅黑" panose="020B0503020204020204" pitchFamily="34" charset="-122"/>
                <a:cs typeface="+mn-ea"/>
              </a:rPr>
              <a:t>independence</a:t>
            </a:r>
            <a:r>
              <a:rPr lang="en-US" altLang="zh-CN" sz="2000" dirty="0">
                <a:solidFill>
                  <a:prstClr val="black"/>
                </a:solidFill>
                <a:latin typeface="Calibri"/>
                <a:ea typeface="微软雅黑" panose="020B0503020204020204" pitchFamily="34" charset="-122"/>
                <a:cs typeface="+mn-ea"/>
              </a:rPr>
              <a:t>. </a:t>
            </a:r>
          </a:p>
        </p:txBody>
      </p:sp>
      <p:sp>
        <p:nvSpPr>
          <p:cNvPr id="29" name="椭圆 28">
            <a:extLst>
              <a:ext uri="{FF2B5EF4-FFF2-40B4-BE49-F238E27FC236}">
                <a16:creationId xmlns:a16="http://schemas.microsoft.com/office/drawing/2014/main" id="{C6DCF7ED-A6FC-4240-BED2-847D8BA10E48}"/>
              </a:ext>
            </a:extLst>
          </p:cNvPr>
          <p:cNvSpPr/>
          <p:nvPr/>
        </p:nvSpPr>
        <p:spPr>
          <a:xfrm>
            <a:off x="1528737" y="4798163"/>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矩形 29">
            <a:extLst>
              <a:ext uri="{FF2B5EF4-FFF2-40B4-BE49-F238E27FC236}">
                <a16:creationId xmlns:a16="http://schemas.microsoft.com/office/drawing/2014/main" id="{92F345E2-F3DA-4A7B-94FA-2A89F11A9F6A}"/>
              </a:ext>
            </a:extLst>
          </p:cNvPr>
          <p:cNvSpPr/>
          <p:nvPr/>
        </p:nvSpPr>
        <p:spPr>
          <a:xfrm flipH="1">
            <a:off x="5805452" y="4966526"/>
            <a:ext cx="155082" cy="707886"/>
          </a:xfrm>
          <a:prstGeom prst="rect">
            <a:avLst/>
          </a:prstGeom>
          <a:noFill/>
        </p:spPr>
        <p:txBody>
          <a:bodyPr wrap="square" lIns="91440" tIns="45720" rIns="91440" bIns="45720">
            <a:spAutoFit/>
          </a:bodyPr>
          <a:lstStyle/>
          <a:p>
            <a:pPr algn="ctr"/>
            <a:r>
              <a:rPr lang="en-US" altLang="zh-CN" sz="4000" dirty="0">
                <a:ln w="0"/>
                <a:solidFill>
                  <a:schemeClr val="accent1"/>
                </a:solidFill>
                <a:effectLst>
                  <a:outerShdw blurRad="38100" dist="19050" dir="2700000" algn="tl" rotWithShape="0">
                    <a:schemeClr val="dk1">
                      <a:alpha val="40000"/>
                    </a:schemeClr>
                  </a:outerShdw>
                </a:effectLst>
                <a:latin typeface="Rockwell Extra Bold" panose="02060903040505020403" pitchFamily="18" charset="0"/>
                <a:ea typeface="微软雅黑" panose="020B0503020204020204" pitchFamily="34" charset="-122"/>
                <a:cs typeface="+mn-ea"/>
                <a:sym typeface="+mn-lt"/>
              </a:rPr>
              <a:t>?</a:t>
            </a:r>
            <a:endParaRPr lang="zh-CN" altLang="en-US" sz="4000" b="0" cap="none" spc="0" dirty="0">
              <a:ln w="0"/>
              <a:solidFill>
                <a:schemeClr val="accent1"/>
              </a:solidFill>
              <a:effectLst>
                <a:outerShdw blurRad="38100" dist="19050" dir="2700000" algn="tl" rotWithShape="0">
                  <a:schemeClr val="dk1">
                    <a:alpha val="40000"/>
                  </a:schemeClr>
                </a:outerShdw>
              </a:effectLst>
            </a:endParaRPr>
          </a:p>
        </p:txBody>
      </p:sp>
      <p:sp>
        <p:nvSpPr>
          <p:cNvPr id="31" name="Freeform 170">
            <a:extLst>
              <a:ext uri="{FF2B5EF4-FFF2-40B4-BE49-F238E27FC236}">
                <a16:creationId xmlns:a16="http://schemas.microsoft.com/office/drawing/2014/main" id="{A2592039-442A-4BB5-8007-1F92C45D7977}"/>
              </a:ext>
            </a:extLst>
          </p:cNvPr>
          <p:cNvSpPr>
            <a:spLocks noEditPoints="1"/>
          </p:cNvSpPr>
          <p:nvPr/>
        </p:nvSpPr>
        <p:spPr bwMode="auto">
          <a:xfrm>
            <a:off x="1604358" y="4872727"/>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任意多边形 2">
            <a:extLst>
              <a:ext uri="{FF2B5EF4-FFF2-40B4-BE49-F238E27FC236}">
                <a16:creationId xmlns:a16="http://schemas.microsoft.com/office/drawing/2014/main" id="{F8C366C1-D996-4DA0-9E31-ED9784B0F776}"/>
              </a:ext>
            </a:extLst>
          </p:cNvPr>
          <p:cNvSpPr>
            <a:spLocks noChangeAspect="1"/>
          </p:cNvSpPr>
          <p:nvPr/>
        </p:nvSpPr>
        <p:spPr>
          <a:xfrm>
            <a:off x="1585267" y="3590287"/>
            <a:ext cx="304527" cy="293719"/>
          </a:xfrm>
          <a:custGeom>
            <a:avLst/>
            <a:gdLst>
              <a:gd name="connsiteX0" fmla="*/ 2980072 w 3788229"/>
              <a:gd name="connsiteY0" fmla="*/ 2739384 h 3653784"/>
              <a:gd name="connsiteX1" fmla="*/ 3196072 w 3788229"/>
              <a:gd name="connsiteY1" fmla="*/ 3653784 h 3653784"/>
              <a:gd name="connsiteX2" fmla="*/ 2764072 w 3788229"/>
              <a:gd name="connsiteY2" fmla="*/ 3653784 h 3653784"/>
              <a:gd name="connsiteX3" fmla="*/ 2980071 w 3788229"/>
              <a:gd name="connsiteY3" fmla="*/ 2439230 h 3653784"/>
              <a:gd name="connsiteX4" fmla="*/ 3079350 w 3788229"/>
              <a:gd name="connsiteY4" fmla="*/ 2538509 h 3653784"/>
              <a:gd name="connsiteX5" fmla="*/ 2980071 w 3788229"/>
              <a:gd name="connsiteY5" fmla="*/ 2637788 h 3653784"/>
              <a:gd name="connsiteX6" fmla="*/ 2880792 w 3788229"/>
              <a:gd name="connsiteY6" fmla="*/ 2538509 h 3653784"/>
              <a:gd name="connsiteX7" fmla="*/ 2980071 w 3788229"/>
              <a:gd name="connsiteY7" fmla="*/ 2439230 h 3653784"/>
              <a:gd name="connsiteX8" fmla="*/ 3338287 w 3788229"/>
              <a:gd name="connsiteY8" fmla="*/ 1211948 h 3653784"/>
              <a:gd name="connsiteX9" fmla="*/ 3338287 w 3788229"/>
              <a:gd name="connsiteY9" fmla="*/ 2086440 h 3653784"/>
              <a:gd name="connsiteX10" fmla="*/ 3039944 w 3788229"/>
              <a:gd name="connsiteY10" fmla="*/ 2219119 h 3653784"/>
              <a:gd name="connsiteX11" fmla="*/ 3039944 w 3788229"/>
              <a:gd name="connsiteY11" fmla="*/ 1344627 h 3653784"/>
              <a:gd name="connsiteX12" fmla="*/ 449942 w 3788229"/>
              <a:gd name="connsiteY12" fmla="*/ 1211948 h 3653784"/>
              <a:gd name="connsiteX13" fmla="*/ 1894114 w 3788229"/>
              <a:gd name="connsiteY13" fmla="*/ 1854197 h 3653784"/>
              <a:gd name="connsiteX14" fmla="*/ 2920199 w 3788229"/>
              <a:gd name="connsiteY14" fmla="*/ 1397879 h 3653784"/>
              <a:gd name="connsiteX15" fmla="*/ 2920199 w 3788229"/>
              <a:gd name="connsiteY15" fmla="*/ 2272371 h 3653784"/>
              <a:gd name="connsiteX16" fmla="*/ 1894114 w 3788229"/>
              <a:gd name="connsiteY16" fmla="*/ 2728689 h 3653784"/>
              <a:gd name="connsiteX17" fmla="*/ 449942 w 3788229"/>
              <a:gd name="connsiteY17" fmla="*/ 2086440 h 3653784"/>
              <a:gd name="connsiteX18" fmla="*/ 1894115 w 3788229"/>
              <a:gd name="connsiteY18" fmla="*/ 0 h 3653784"/>
              <a:gd name="connsiteX19" fmla="*/ 3788229 w 3788229"/>
              <a:gd name="connsiteY19" fmla="*/ 849086 h 3653784"/>
              <a:gd name="connsiteX20" fmla="*/ 2898197 w 3788229"/>
              <a:gd name="connsiteY20" fmla="*/ 1248066 h 3653784"/>
              <a:gd name="connsiteX21" fmla="*/ 2073823 w 3788229"/>
              <a:gd name="connsiteY21" fmla="*/ 857613 h 3653784"/>
              <a:gd name="connsiteX22" fmla="*/ 2075544 w 3788229"/>
              <a:gd name="connsiteY22" fmla="*/ 849086 h 3653784"/>
              <a:gd name="connsiteX23" fmla="*/ 1894115 w 3788229"/>
              <a:gd name="connsiteY23" fmla="*/ 667657 h 3653784"/>
              <a:gd name="connsiteX24" fmla="*/ 1712686 w 3788229"/>
              <a:gd name="connsiteY24" fmla="*/ 849086 h 3653784"/>
              <a:gd name="connsiteX25" fmla="*/ 1894115 w 3788229"/>
              <a:gd name="connsiteY25" fmla="*/ 1030515 h 3653784"/>
              <a:gd name="connsiteX26" fmla="*/ 2022405 w 3788229"/>
              <a:gd name="connsiteY26" fmla="*/ 977376 h 3653784"/>
              <a:gd name="connsiteX27" fmla="*/ 2028342 w 3788229"/>
              <a:gd name="connsiteY27" fmla="*/ 968569 h 3653784"/>
              <a:gd name="connsiteX28" fmla="*/ 2754477 w 3788229"/>
              <a:gd name="connsiteY28" fmla="*/ 1312493 h 3653784"/>
              <a:gd name="connsiteX29" fmla="*/ 1894115 w 3788229"/>
              <a:gd name="connsiteY29" fmla="*/ 1698172 h 3653784"/>
              <a:gd name="connsiteX30" fmla="*/ 0 w 3788229"/>
              <a:gd name="connsiteY30" fmla="*/ 849086 h 365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88229" h="3653784">
                <a:moveTo>
                  <a:pt x="2980072" y="2739384"/>
                </a:moveTo>
                <a:lnTo>
                  <a:pt x="3196072" y="3653784"/>
                </a:lnTo>
                <a:lnTo>
                  <a:pt x="2764072" y="3653784"/>
                </a:lnTo>
                <a:close/>
                <a:moveTo>
                  <a:pt x="2980071" y="2439230"/>
                </a:moveTo>
                <a:cubicBezTo>
                  <a:pt x="3034901" y="2439230"/>
                  <a:pt x="3079350" y="2483679"/>
                  <a:pt x="3079350" y="2538509"/>
                </a:cubicBezTo>
                <a:cubicBezTo>
                  <a:pt x="3079350" y="2593339"/>
                  <a:pt x="3034901" y="2637788"/>
                  <a:pt x="2980071" y="2637788"/>
                </a:cubicBezTo>
                <a:cubicBezTo>
                  <a:pt x="2925241" y="2637788"/>
                  <a:pt x="2880792" y="2593339"/>
                  <a:pt x="2880792" y="2538509"/>
                </a:cubicBezTo>
                <a:cubicBezTo>
                  <a:pt x="2880792" y="2483679"/>
                  <a:pt x="2925241" y="2439230"/>
                  <a:pt x="2980071" y="2439230"/>
                </a:cubicBezTo>
                <a:close/>
                <a:moveTo>
                  <a:pt x="3338287" y="1211948"/>
                </a:moveTo>
                <a:lnTo>
                  <a:pt x="3338287" y="2086440"/>
                </a:lnTo>
                <a:lnTo>
                  <a:pt x="3039944" y="2219119"/>
                </a:lnTo>
                <a:lnTo>
                  <a:pt x="3039944" y="1344627"/>
                </a:lnTo>
                <a:close/>
                <a:moveTo>
                  <a:pt x="449942" y="1211948"/>
                </a:moveTo>
                <a:lnTo>
                  <a:pt x="1894114" y="1854197"/>
                </a:lnTo>
                <a:lnTo>
                  <a:pt x="2920199" y="1397879"/>
                </a:lnTo>
                <a:lnTo>
                  <a:pt x="2920199" y="2272371"/>
                </a:lnTo>
                <a:lnTo>
                  <a:pt x="1894114" y="2728689"/>
                </a:lnTo>
                <a:lnTo>
                  <a:pt x="449942" y="2086440"/>
                </a:lnTo>
                <a:close/>
                <a:moveTo>
                  <a:pt x="1894115" y="0"/>
                </a:moveTo>
                <a:lnTo>
                  <a:pt x="3788229" y="849086"/>
                </a:lnTo>
                <a:lnTo>
                  <a:pt x="2898197" y="1248066"/>
                </a:lnTo>
                <a:lnTo>
                  <a:pt x="2073823" y="857613"/>
                </a:lnTo>
                <a:lnTo>
                  <a:pt x="2075544" y="849086"/>
                </a:lnTo>
                <a:cubicBezTo>
                  <a:pt x="2075544" y="748886"/>
                  <a:pt x="1994315" y="667657"/>
                  <a:pt x="1894115" y="667657"/>
                </a:cubicBezTo>
                <a:cubicBezTo>
                  <a:pt x="1793915" y="667657"/>
                  <a:pt x="1712686" y="748886"/>
                  <a:pt x="1712686" y="849086"/>
                </a:cubicBezTo>
                <a:cubicBezTo>
                  <a:pt x="1712686" y="949286"/>
                  <a:pt x="1793915" y="1030515"/>
                  <a:pt x="1894115" y="1030515"/>
                </a:cubicBezTo>
                <a:cubicBezTo>
                  <a:pt x="1944215" y="1030515"/>
                  <a:pt x="1989573" y="1010208"/>
                  <a:pt x="2022405" y="977376"/>
                </a:cubicBezTo>
                <a:lnTo>
                  <a:pt x="2028342" y="968569"/>
                </a:lnTo>
                <a:lnTo>
                  <a:pt x="2754477" y="1312493"/>
                </a:lnTo>
                <a:lnTo>
                  <a:pt x="1894115" y="1698172"/>
                </a:lnTo>
                <a:lnTo>
                  <a:pt x="0" y="8490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59号-创粗黑" panose="00000500000000000000" charset="-122"/>
              <a:ea typeface="字魂59号-创粗黑" panose="00000500000000000000" charset="-122"/>
            </a:endParaRPr>
          </a:p>
        </p:txBody>
      </p:sp>
      <p:sp>
        <p:nvSpPr>
          <p:cNvPr id="34" name="标注: 弯曲线形 33">
            <a:extLst>
              <a:ext uri="{FF2B5EF4-FFF2-40B4-BE49-F238E27FC236}">
                <a16:creationId xmlns:a16="http://schemas.microsoft.com/office/drawing/2014/main" id="{9976B6AA-2E69-4906-A412-F89346ECB5DF}"/>
              </a:ext>
            </a:extLst>
          </p:cNvPr>
          <p:cNvSpPr/>
          <p:nvPr/>
        </p:nvSpPr>
        <p:spPr>
          <a:xfrm>
            <a:off x="3496372" y="4819685"/>
            <a:ext cx="974028" cy="380215"/>
          </a:xfrm>
          <a:prstGeom prst="borderCallout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wrong</a:t>
            </a:r>
            <a:endParaRPr lang="zh-CN" altLang="en-US" sz="2400" dirty="0">
              <a:solidFill>
                <a:srgbClr val="FF0000"/>
              </a:solidFill>
            </a:endParaRPr>
          </a:p>
        </p:txBody>
      </p:sp>
      <p:cxnSp>
        <p:nvCxnSpPr>
          <p:cNvPr id="36" name="直接连接符 35">
            <a:extLst>
              <a:ext uri="{FF2B5EF4-FFF2-40B4-BE49-F238E27FC236}">
                <a16:creationId xmlns:a16="http://schemas.microsoft.com/office/drawing/2014/main" id="{FE43C72C-2889-4138-B06B-FD50539E27E1}"/>
              </a:ext>
            </a:extLst>
          </p:cNvPr>
          <p:cNvCxnSpPr/>
          <p:nvPr/>
        </p:nvCxnSpPr>
        <p:spPr>
          <a:xfrm>
            <a:off x="2314221" y="5486400"/>
            <a:ext cx="109183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D14D1034-1FB9-4679-97A2-1A5C340181BA}"/>
              </a:ext>
            </a:extLst>
          </p:cNvPr>
          <p:cNvSpPr/>
          <p:nvPr/>
        </p:nvSpPr>
        <p:spPr>
          <a:xfrm>
            <a:off x="4612031" y="4518325"/>
            <a:ext cx="364208" cy="923330"/>
          </a:xfrm>
          <a:prstGeom prst="rect">
            <a:avLst/>
          </a:prstGeom>
          <a:noFill/>
        </p:spPr>
        <p:txBody>
          <a:bodyPr wrap="square" lIns="91440" tIns="45720" rIns="91440" bIns="45720">
            <a:spAutoFit/>
          </a:bodyPr>
          <a:lstStyle/>
          <a:p>
            <a:pPr algn="ctr"/>
            <a:r>
              <a:rPr lang="zh-CN" altLang="en-US" sz="5400" b="0" cap="none" spc="0" dirty="0">
                <a:ln w="0"/>
                <a:solidFill>
                  <a:schemeClr val="accent1"/>
                </a:solidFill>
                <a:effectLst>
                  <a:outerShdw blurRad="38100" dist="19050" dir="2700000" algn="tl" rotWithShape="0">
                    <a:schemeClr val="dk1">
                      <a:alpha val="40000"/>
                    </a:schemeClr>
                  </a:outerShdw>
                </a:effectLst>
                <a:latin typeface="Rockwell Extra Bold" panose="02060903040505020403" pitchFamily="18" charset="0"/>
                <a:ea typeface="微软雅黑" panose="020B0503020204020204" pitchFamily="34" charset="-122"/>
                <a:cs typeface="+mn-ea"/>
                <a:sym typeface="+mn-lt"/>
              </a:rPr>
              <a:t>→</a:t>
            </a:r>
            <a:endParaRPr lang="zh-CN" altLang="en-US" sz="5400" b="0" cap="none" spc="0" dirty="0">
              <a:ln w="0"/>
              <a:solidFill>
                <a:schemeClr val="accent1"/>
              </a:solidFill>
              <a:effectLst>
                <a:outerShdw blurRad="38100" dist="19050" dir="2700000" algn="tl" rotWithShape="0">
                  <a:schemeClr val="dk1">
                    <a:alpha val="40000"/>
                  </a:schemeClr>
                </a:outerShdw>
              </a:effectLst>
            </a:endParaRPr>
          </a:p>
        </p:txBody>
      </p:sp>
      <p:sp>
        <p:nvSpPr>
          <p:cNvPr id="38" name="文本框 37">
            <a:extLst>
              <a:ext uri="{FF2B5EF4-FFF2-40B4-BE49-F238E27FC236}">
                <a16:creationId xmlns:a16="http://schemas.microsoft.com/office/drawing/2014/main" id="{56575409-BA6C-4B2F-B721-3E5F8982FAB7}"/>
              </a:ext>
            </a:extLst>
          </p:cNvPr>
          <p:cNvSpPr txBox="1"/>
          <p:nvPr/>
        </p:nvSpPr>
        <p:spPr>
          <a:xfrm>
            <a:off x="5117870" y="4770385"/>
            <a:ext cx="5019552" cy="677108"/>
          </a:xfrm>
          <a:prstGeom prst="rect">
            <a:avLst/>
          </a:prstGeom>
          <a:noFill/>
        </p:spPr>
        <p:txBody>
          <a:bodyPr wrap="square" rtlCol="0">
            <a:spAutoFit/>
          </a:bodyPr>
          <a:lstStyle/>
          <a:p>
            <a:r>
              <a:rPr lang="en-US" altLang="zh-CN" sz="2000" dirty="0">
                <a:solidFill>
                  <a:srgbClr val="FF0000"/>
                </a:solidFill>
              </a:rPr>
              <a:t>sub-optimal and sometimes disastrous plans</a:t>
            </a:r>
            <a:endParaRPr kumimoji="0" lang="zh-CN" altLang="en-US" sz="2000" b="0" i="0" u="none" strike="noStrike" kern="1200" cap="none" spc="0" normalizeH="0" baseline="0" noProof="0" dirty="0">
              <a:ln>
                <a:noFill/>
              </a:ln>
              <a:solidFill>
                <a:srgbClr val="FF0000"/>
              </a:solidFill>
              <a:effectLst/>
              <a:uLnTx/>
              <a:uFillTx/>
              <a:ea typeface="微软雅黑" panose="020B0503020204020204" pitchFamily="34" charset="-122"/>
              <a:cs typeface="+mn-ea"/>
              <a:sym typeface="+mn-lt"/>
            </a:endParaRPr>
          </a:p>
          <a:p>
            <a:endParaRPr lang="zh-CN" altLang="en-US" dirty="0"/>
          </a:p>
        </p:txBody>
      </p:sp>
    </p:spTree>
    <p:extLst>
      <p:ext uri="{BB962C8B-B14F-4D97-AF65-F5344CB8AC3E}">
        <p14:creationId xmlns:p14="http://schemas.microsoft.com/office/powerpoint/2010/main" val="19270735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17989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The Risk of Relying on Estimates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PostgreSQL’s optimizer decides to introduce a </a:t>
            </a:r>
            <a:r>
              <a:rPr lang="en-US" altLang="zh-CN" sz="2000" dirty="0">
                <a:solidFill>
                  <a:schemeClr val="accent1">
                    <a:lumMod val="75000"/>
                  </a:schemeClr>
                </a:solidFill>
                <a:latin typeface="Calibri"/>
                <a:ea typeface="微软雅黑" panose="020B0503020204020204" pitchFamily="34" charset="-122"/>
                <a:cs typeface="+mn-ea"/>
                <a:sym typeface="+mn-lt"/>
              </a:rPr>
              <a:t>nested-loop join </a:t>
            </a:r>
            <a:r>
              <a:rPr lang="en-US" altLang="zh-CN" sz="2000" dirty="0">
                <a:latin typeface="Calibri"/>
                <a:ea typeface="微软雅黑" panose="020B0503020204020204" pitchFamily="34" charset="-122"/>
                <a:cs typeface="+mn-ea"/>
                <a:sym typeface="+mn-lt"/>
              </a:rPr>
              <a:t>(without an index lookup) because of a very low cardinality estimate, whereas in reality the true cardinality is larger. </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When Do Bad Cardinality Estimates Lead to Slow Queries?</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图片 5">
            <a:extLst>
              <a:ext uri="{FF2B5EF4-FFF2-40B4-BE49-F238E27FC236}">
                <a16:creationId xmlns:a16="http://schemas.microsoft.com/office/drawing/2014/main" id="{890450D5-2D1B-4428-BB44-516EBAF620F2}"/>
              </a:ext>
            </a:extLst>
          </p:cNvPr>
          <p:cNvPicPr>
            <a:picLocks noChangeAspect="1"/>
          </p:cNvPicPr>
          <p:nvPr/>
        </p:nvPicPr>
        <p:blipFill>
          <a:blip r:embed="rId4"/>
          <a:stretch>
            <a:fillRect/>
          </a:stretch>
        </p:blipFill>
        <p:spPr>
          <a:xfrm>
            <a:off x="3896458" y="3004780"/>
            <a:ext cx="4399084" cy="3573169"/>
          </a:xfrm>
          <a:prstGeom prst="rect">
            <a:avLst/>
          </a:prstGeom>
        </p:spPr>
      </p:pic>
      <p:sp>
        <p:nvSpPr>
          <p:cNvPr id="8" name="矩形 7">
            <a:extLst>
              <a:ext uri="{FF2B5EF4-FFF2-40B4-BE49-F238E27FC236}">
                <a16:creationId xmlns:a16="http://schemas.microsoft.com/office/drawing/2014/main" id="{C2386422-C5F7-4342-ADE2-85EEF149A068}"/>
              </a:ext>
            </a:extLst>
          </p:cNvPr>
          <p:cNvSpPr/>
          <p:nvPr/>
        </p:nvSpPr>
        <p:spPr>
          <a:xfrm>
            <a:off x="8039727" y="6204857"/>
            <a:ext cx="511629" cy="37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8401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2015219" y="1037673"/>
            <a:ext cx="9393083"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The Risk of Relying on Estimates</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Most of the</a:t>
            </a:r>
            <a:r>
              <a:rPr lang="zh-CN" altLang="en-US" sz="2000" dirty="0">
                <a:latin typeface="Calibri"/>
                <a:ea typeface="微软雅黑" panose="020B0503020204020204" pitchFamily="34" charset="-122"/>
                <a:cs typeface="+mn-ea"/>
                <a:sym typeface="+mn-lt"/>
              </a:rPr>
              <a:t> </a:t>
            </a:r>
            <a:r>
              <a:rPr lang="en-US" altLang="zh-CN" sz="2000" dirty="0">
                <a:latin typeface="Calibri"/>
                <a:ea typeface="微软雅黑" panose="020B0503020204020204" pitchFamily="34" charset="-122"/>
                <a:cs typeface="+mn-ea"/>
                <a:sym typeface="+mn-lt"/>
              </a:rPr>
              <a:t>remaining</a:t>
            </a:r>
            <a:r>
              <a:rPr lang="zh-CN" altLang="en-US" sz="2000" dirty="0">
                <a:latin typeface="Calibri"/>
                <a:ea typeface="微软雅黑" panose="020B0503020204020204" pitchFamily="34" charset="-122"/>
                <a:cs typeface="+mn-ea"/>
                <a:sym typeface="+mn-lt"/>
              </a:rPr>
              <a:t> </a:t>
            </a:r>
            <a:r>
              <a:rPr lang="en-US" altLang="zh-CN" sz="2000" dirty="0">
                <a:latin typeface="Calibri"/>
                <a:ea typeface="微软雅黑" panose="020B0503020204020204" pitchFamily="34" charset="-122"/>
                <a:cs typeface="+mn-ea"/>
                <a:sym typeface="+mn-lt"/>
              </a:rPr>
              <a:t>slow</a:t>
            </a:r>
            <a:r>
              <a:rPr lang="zh-CN" altLang="en-US" sz="2000" dirty="0">
                <a:latin typeface="Calibri"/>
                <a:ea typeface="微软雅黑" panose="020B0503020204020204" pitchFamily="34" charset="-122"/>
                <a:cs typeface="+mn-ea"/>
                <a:sym typeface="+mn-lt"/>
              </a:rPr>
              <a:t> </a:t>
            </a:r>
            <a:r>
              <a:rPr lang="en-US" altLang="zh-CN" sz="2000" dirty="0">
                <a:latin typeface="Calibri"/>
                <a:ea typeface="微软雅黑" panose="020B0503020204020204" pitchFamily="34" charset="-122"/>
                <a:cs typeface="+mn-ea"/>
                <a:sym typeface="+mn-lt"/>
              </a:rPr>
              <a:t>queries contain a hash join where the size of the build input is underestimated.</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PostgreSQL up to and including version 9.4 chooses the size of the in-memory hash table based on the cardinality estimate. </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Underestimates can lead to undersized hash tables with very long collisions chains and therefore bad performance.</a:t>
            </a: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When Do Bad Cardinality Estimates Lead to Slow Queries?</a:t>
            </a:r>
          </a:p>
        </p:txBody>
      </p:sp>
      <p:sp>
        <p:nvSpPr>
          <p:cNvPr id="12" name="椭圆 11">
            <a:extLst>
              <a:ext uri="{FF2B5EF4-FFF2-40B4-BE49-F238E27FC236}">
                <a16:creationId xmlns:a16="http://schemas.microsoft.com/office/drawing/2014/main" id="{BC7963D6-7C5A-4412-8633-259A4E4CF453}"/>
              </a:ext>
            </a:extLst>
          </p:cNvPr>
          <p:cNvSpPr/>
          <p:nvPr/>
        </p:nvSpPr>
        <p:spPr>
          <a:xfrm>
            <a:off x="1528737"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597635"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图片 2">
            <a:extLst>
              <a:ext uri="{FF2B5EF4-FFF2-40B4-BE49-F238E27FC236}">
                <a16:creationId xmlns:a16="http://schemas.microsoft.com/office/drawing/2014/main" id="{89CDD162-1863-4C63-B356-45DA09AAAB93}"/>
              </a:ext>
            </a:extLst>
          </p:cNvPr>
          <p:cNvPicPr>
            <a:picLocks noChangeAspect="1"/>
          </p:cNvPicPr>
          <p:nvPr/>
        </p:nvPicPr>
        <p:blipFill>
          <a:blip r:embed="rId4"/>
          <a:stretch>
            <a:fillRect/>
          </a:stretch>
        </p:blipFill>
        <p:spPr>
          <a:xfrm>
            <a:off x="3188632" y="3345997"/>
            <a:ext cx="5950101" cy="3328440"/>
          </a:xfrm>
          <a:prstGeom prst="rect">
            <a:avLst/>
          </a:prstGeom>
        </p:spPr>
      </p:pic>
    </p:spTree>
    <p:extLst>
      <p:ext uri="{BB962C8B-B14F-4D97-AF65-F5344CB8AC3E}">
        <p14:creationId xmlns:p14="http://schemas.microsoft.com/office/powerpoint/2010/main" val="33652947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a:extLst>
              <a:ext uri="{FF2B5EF4-FFF2-40B4-BE49-F238E27FC236}">
                <a16:creationId xmlns:a16="http://schemas.microsoft.com/office/drawing/2014/main" id="{042B0695-2EDC-4E75-BEF3-F6044F192668}"/>
              </a:ext>
            </a:extLst>
          </p:cNvPr>
          <p:cNvSpPr txBox="1"/>
          <p:nvPr/>
        </p:nvSpPr>
        <p:spPr>
          <a:xfrm>
            <a:off x="1546619" y="270955"/>
            <a:ext cx="6508951"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Cost Model</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 name="组合 2">
            <a:extLst>
              <a:ext uri="{FF2B5EF4-FFF2-40B4-BE49-F238E27FC236}">
                <a16:creationId xmlns:a16="http://schemas.microsoft.com/office/drawing/2014/main" id="{A8B452A2-E500-4C7E-99EE-5F7E0B82E209}"/>
              </a:ext>
            </a:extLst>
          </p:cNvPr>
          <p:cNvGrpSpPr/>
          <p:nvPr/>
        </p:nvGrpSpPr>
        <p:grpSpPr>
          <a:xfrm>
            <a:off x="177856" y="127527"/>
            <a:ext cx="1208235" cy="1167578"/>
            <a:chOff x="29000" y="138160"/>
            <a:chExt cx="1208235" cy="1167578"/>
          </a:xfrm>
        </p:grpSpPr>
        <p:grpSp>
          <p:nvGrpSpPr>
            <p:cNvPr id="14" name="组合 13">
              <a:extLst>
                <a:ext uri="{FF2B5EF4-FFF2-40B4-BE49-F238E27FC236}">
                  <a16:creationId xmlns:a16="http://schemas.microsoft.com/office/drawing/2014/main" id="{6AF65881-E35F-4E27-BE49-BCA62ACB8E46}"/>
                </a:ext>
              </a:extLst>
            </p:cNvPr>
            <p:cNvGrpSpPr/>
            <p:nvPr/>
          </p:nvGrpSpPr>
          <p:grpSpPr>
            <a:xfrm>
              <a:off x="447325" y="138160"/>
              <a:ext cx="580046" cy="554741"/>
              <a:chOff x="5971214" y="1975347"/>
              <a:chExt cx="1675277" cy="1675277"/>
            </a:xfrm>
            <a:solidFill>
              <a:schemeClr val="accent1">
                <a:lumMod val="50000"/>
              </a:schemeClr>
            </a:solidFill>
          </p:grpSpPr>
          <p:sp>
            <p:nvSpPr>
              <p:cNvPr id="19" name="Freeform 7">
                <a:extLst>
                  <a:ext uri="{FF2B5EF4-FFF2-40B4-BE49-F238E27FC236}">
                    <a16:creationId xmlns:a16="http://schemas.microsoft.com/office/drawing/2014/main" id="{99682EE6-75E6-4701-AB0A-F2B96CCE93BE}"/>
                  </a:ext>
                </a:extLst>
              </p:cNvPr>
              <p:cNvSpPr/>
              <p:nvPr/>
            </p:nvSpPr>
            <p:spPr bwMode="auto">
              <a:xfrm rot="18900000">
                <a:off x="5971214" y="1975347"/>
                <a:ext cx="1675277" cy="167527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0" name="Group 506">
                <a:extLst>
                  <a:ext uri="{FF2B5EF4-FFF2-40B4-BE49-F238E27FC236}">
                    <a16:creationId xmlns:a16="http://schemas.microsoft.com/office/drawing/2014/main" id="{ECF1A8FC-E8B8-4F8E-9FDC-3C16264E8197}"/>
                  </a:ext>
                </a:extLst>
              </p:cNvPr>
              <p:cNvGrpSpPr/>
              <p:nvPr/>
            </p:nvGrpSpPr>
            <p:grpSpPr bwMode="auto">
              <a:xfrm>
                <a:off x="6635772" y="2715540"/>
                <a:ext cx="296723" cy="345749"/>
                <a:chOff x="0" y="0"/>
                <a:chExt cx="495" cy="574"/>
              </a:xfrm>
              <a:grpFill/>
            </p:grpSpPr>
            <p:sp>
              <p:nvSpPr>
                <p:cNvPr id="21" name="AutoShape 504">
                  <a:extLst>
                    <a:ext uri="{FF2B5EF4-FFF2-40B4-BE49-F238E27FC236}">
                      <a16:creationId xmlns:a16="http://schemas.microsoft.com/office/drawing/2014/main" id="{F01FF66A-F8F9-4DCC-A995-7D2B01769489}"/>
                    </a:ext>
                  </a:extLst>
                </p:cNvPr>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2" name="AutoShape 505">
                  <a:extLst>
                    <a:ext uri="{FF2B5EF4-FFF2-40B4-BE49-F238E27FC236}">
                      <a16:creationId xmlns:a16="http://schemas.microsoft.com/office/drawing/2014/main" id="{94120240-A85A-40FB-86CD-33AE6A6F5910}"/>
                    </a:ext>
                  </a:extLst>
                </p:cNvPr>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3" name="组合 22">
              <a:extLst>
                <a:ext uri="{FF2B5EF4-FFF2-40B4-BE49-F238E27FC236}">
                  <a16:creationId xmlns:a16="http://schemas.microsoft.com/office/drawing/2014/main" id="{EB7725A6-E5E0-4514-B57D-0DD59769DF33}"/>
                </a:ext>
              </a:extLst>
            </p:cNvPr>
            <p:cNvGrpSpPr/>
            <p:nvPr/>
          </p:nvGrpSpPr>
          <p:grpSpPr>
            <a:xfrm>
              <a:off x="656155" y="539368"/>
              <a:ext cx="581080" cy="554741"/>
              <a:chOff x="6595807" y="3188452"/>
              <a:chExt cx="1678263" cy="1675277"/>
            </a:xfrm>
            <a:solidFill>
              <a:srgbClr val="C03336"/>
            </a:solidFill>
          </p:grpSpPr>
          <p:sp>
            <p:nvSpPr>
              <p:cNvPr id="24" name="Freeform 6">
                <a:extLst>
                  <a:ext uri="{FF2B5EF4-FFF2-40B4-BE49-F238E27FC236}">
                    <a16:creationId xmlns:a16="http://schemas.microsoft.com/office/drawing/2014/main" id="{DE7090C9-0DF1-4679-B35E-8878EA1FC33A}"/>
                  </a:ext>
                </a:extLst>
              </p:cNvPr>
              <p:cNvSpPr/>
              <p:nvPr/>
            </p:nvSpPr>
            <p:spPr bwMode="auto">
              <a:xfrm rot="18900000">
                <a:off x="6595807" y="3188452"/>
                <a:ext cx="1678263" cy="167527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5" name="Group 675">
                <a:extLst>
                  <a:ext uri="{FF2B5EF4-FFF2-40B4-BE49-F238E27FC236}">
                    <a16:creationId xmlns:a16="http://schemas.microsoft.com/office/drawing/2014/main" id="{BD1314EF-46AA-446C-B259-338A659D4523}"/>
                  </a:ext>
                </a:extLst>
              </p:cNvPr>
              <p:cNvGrpSpPr/>
              <p:nvPr/>
            </p:nvGrpSpPr>
            <p:grpSpPr bwMode="auto">
              <a:xfrm>
                <a:off x="7296796" y="3827557"/>
                <a:ext cx="221383" cy="383161"/>
                <a:chOff x="0" y="0"/>
                <a:chExt cx="332" cy="579"/>
              </a:xfrm>
              <a:grpFill/>
            </p:grpSpPr>
            <p:sp>
              <p:nvSpPr>
                <p:cNvPr id="26" name="AutoShape 673">
                  <a:extLst>
                    <a:ext uri="{FF2B5EF4-FFF2-40B4-BE49-F238E27FC236}">
                      <a16:creationId xmlns:a16="http://schemas.microsoft.com/office/drawing/2014/main" id="{761853CC-1FB4-489D-85EB-AAA2EE17E0FD}"/>
                    </a:ext>
                  </a:extLst>
                </p:cNvPr>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7" name="AutoShape 674">
                  <a:extLst>
                    <a:ext uri="{FF2B5EF4-FFF2-40B4-BE49-F238E27FC236}">
                      <a16:creationId xmlns:a16="http://schemas.microsoft.com/office/drawing/2014/main" id="{05752E87-1A64-43BE-BF85-E4D3463134B0}"/>
                    </a:ext>
                  </a:extLst>
                </p:cNvPr>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8" name="组合 27">
              <a:extLst>
                <a:ext uri="{FF2B5EF4-FFF2-40B4-BE49-F238E27FC236}">
                  <a16:creationId xmlns:a16="http://schemas.microsoft.com/office/drawing/2014/main" id="{BA2AB5FE-0F6C-4E86-B61A-7EF4E4118A69}"/>
                </a:ext>
              </a:extLst>
            </p:cNvPr>
            <p:cNvGrpSpPr/>
            <p:nvPr/>
          </p:nvGrpSpPr>
          <p:grpSpPr>
            <a:xfrm>
              <a:off x="245042" y="750997"/>
              <a:ext cx="580046" cy="554741"/>
              <a:chOff x="5385249" y="3815594"/>
              <a:chExt cx="1675277" cy="1675277"/>
            </a:xfrm>
            <a:solidFill>
              <a:schemeClr val="accent1">
                <a:lumMod val="50000"/>
              </a:schemeClr>
            </a:solidFill>
          </p:grpSpPr>
          <p:sp>
            <p:nvSpPr>
              <p:cNvPr id="29" name="Freeform 5">
                <a:extLst>
                  <a:ext uri="{FF2B5EF4-FFF2-40B4-BE49-F238E27FC236}">
                    <a16:creationId xmlns:a16="http://schemas.microsoft.com/office/drawing/2014/main" id="{5816B5DD-E198-41F1-9121-D87146C7A428}"/>
                  </a:ext>
                </a:extLst>
              </p:cNvPr>
              <p:cNvSpPr/>
              <p:nvPr/>
            </p:nvSpPr>
            <p:spPr bwMode="auto">
              <a:xfrm rot="18900000">
                <a:off x="5385249" y="3815594"/>
                <a:ext cx="1675277" cy="167527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30" name="Group 336">
                <a:extLst>
                  <a:ext uri="{FF2B5EF4-FFF2-40B4-BE49-F238E27FC236}">
                    <a16:creationId xmlns:a16="http://schemas.microsoft.com/office/drawing/2014/main" id="{15850ADB-37EE-434B-93D0-B80F138BEEEE}"/>
                  </a:ext>
                </a:extLst>
              </p:cNvPr>
              <p:cNvGrpSpPr/>
              <p:nvPr/>
            </p:nvGrpSpPr>
            <p:grpSpPr bwMode="auto">
              <a:xfrm>
                <a:off x="6018926" y="4449803"/>
                <a:ext cx="380324" cy="380324"/>
                <a:chOff x="0" y="0"/>
                <a:chExt cx="573" cy="574"/>
              </a:xfrm>
              <a:grpFill/>
            </p:grpSpPr>
            <p:sp>
              <p:nvSpPr>
                <p:cNvPr id="31" name="AutoShape 334">
                  <a:extLst>
                    <a:ext uri="{FF2B5EF4-FFF2-40B4-BE49-F238E27FC236}">
                      <a16:creationId xmlns:a16="http://schemas.microsoft.com/office/drawing/2014/main" id="{CB5FB4D0-B89D-46DD-9372-829DAE1BDEE9}"/>
                    </a:ext>
                  </a:extLst>
                </p:cNvPr>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2" name="AutoShape 335">
                  <a:extLst>
                    <a:ext uri="{FF2B5EF4-FFF2-40B4-BE49-F238E27FC236}">
                      <a16:creationId xmlns:a16="http://schemas.microsoft.com/office/drawing/2014/main" id="{4CFF5C87-20CA-4AFE-A3FA-1756B4AFD3E2}"/>
                    </a:ext>
                  </a:extLst>
                </p:cNvPr>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33" name="组合 32">
              <a:extLst>
                <a:ext uri="{FF2B5EF4-FFF2-40B4-BE49-F238E27FC236}">
                  <a16:creationId xmlns:a16="http://schemas.microsoft.com/office/drawing/2014/main" id="{8BF17177-F5ED-4298-8BF4-4E65AA56E18D}"/>
                </a:ext>
              </a:extLst>
            </p:cNvPr>
            <p:cNvGrpSpPr/>
            <p:nvPr/>
          </p:nvGrpSpPr>
          <p:grpSpPr>
            <a:xfrm>
              <a:off x="29000" y="357275"/>
              <a:ext cx="580046" cy="554741"/>
              <a:chOff x="4759164" y="2602487"/>
              <a:chExt cx="1675277" cy="1675277"/>
            </a:xfrm>
            <a:solidFill>
              <a:srgbClr val="C03336"/>
            </a:solidFill>
          </p:grpSpPr>
          <p:sp>
            <p:nvSpPr>
              <p:cNvPr id="34" name="Freeform 8">
                <a:extLst>
                  <a:ext uri="{FF2B5EF4-FFF2-40B4-BE49-F238E27FC236}">
                    <a16:creationId xmlns:a16="http://schemas.microsoft.com/office/drawing/2014/main" id="{DC17D5AB-7644-4FF1-8090-2307AAF4A729}"/>
                  </a:ext>
                </a:extLst>
              </p:cNvPr>
              <p:cNvSpPr/>
              <p:nvPr/>
            </p:nvSpPr>
            <p:spPr bwMode="auto">
              <a:xfrm rot="18900000">
                <a:off x="4759164" y="2602487"/>
                <a:ext cx="1675277" cy="167527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5" name="AutoShape 116">
                <a:extLst>
                  <a:ext uri="{FF2B5EF4-FFF2-40B4-BE49-F238E27FC236}">
                    <a16:creationId xmlns:a16="http://schemas.microsoft.com/office/drawing/2014/main" id="{EBD062C1-7D1E-4739-9216-51629DF36EB2}"/>
                  </a:ext>
                </a:extLst>
              </p:cNvPr>
              <p:cNvSpPr/>
              <p:nvPr/>
            </p:nvSpPr>
            <p:spPr bwMode="auto">
              <a:xfrm>
                <a:off x="5430147" y="3336043"/>
                <a:ext cx="343428" cy="380324"/>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grp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sp>
        <p:nvSpPr>
          <p:cNvPr id="41" name="椭圆 40">
            <a:extLst>
              <a:ext uri="{FF2B5EF4-FFF2-40B4-BE49-F238E27FC236}">
                <a16:creationId xmlns:a16="http://schemas.microsoft.com/office/drawing/2014/main" id="{4A93D8E4-BE5F-4EB2-929B-EF79CBC54BD7}"/>
              </a:ext>
            </a:extLst>
          </p:cNvPr>
          <p:cNvSpPr/>
          <p:nvPr/>
        </p:nvSpPr>
        <p:spPr>
          <a:xfrm>
            <a:off x="1303031" y="1252855"/>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文本框 4">
            <a:extLst>
              <a:ext uri="{FF2B5EF4-FFF2-40B4-BE49-F238E27FC236}">
                <a16:creationId xmlns:a16="http://schemas.microsoft.com/office/drawing/2014/main" id="{9EC857ED-CD43-410A-B1AE-6BCF7BC7AA8A}"/>
              </a:ext>
            </a:extLst>
          </p:cNvPr>
          <p:cNvSpPr txBox="1"/>
          <p:nvPr/>
        </p:nvSpPr>
        <p:spPr>
          <a:xfrm>
            <a:off x="1752966" y="1074474"/>
            <a:ext cx="5130165" cy="4753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B050"/>
                </a:solidFill>
                <a:latin typeface="Calibri"/>
                <a:ea typeface="微软雅黑" panose="020B0503020204020204" pitchFamily="34" charset="-122"/>
                <a:cs typeface="+mn-ea"/>
                <a:sym typeface="+mn-lt"/>
              </a:rPr>
              <a:t>Cost and Runtime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the deviation from the straight line: the </a:t>
            </a:r>
            <a:r>
              <a:rPr kumimoji="0" lang="en-US" altLang="zh-CN" sz="200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ea"/>
                <a:sym typeface="+mn-lt"/>
              </a:rPr>
              <a:t>prediction error </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of the cost model</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the absolute percentage error of a cost model for a query Q:</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en-US" altLang="zh-CN" sz="2000" dirty="0">
              <a:latin typeface="Calibri"/>
              <a:ea typeface="微软雅黑" panose="020B0503020204020204" pitchFamily="34" charset="-122"/>
              <a:cs typeface="+mn-ea"/>
              <a:sym typeface="+mn-l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Using the default cost model of PostgreSQL and the true cardinalities, the median error of the cost model is </a:t>
            </a:r>
            <a:r>
              <a:rPr kumimoji="0" lang="en-US" altLang="zh-CN" sz="2000" i="0" u="none" strike="noStrike" kern="1200" cap="none" spc="0" normalizeH="0" baseline="0" noProof="0" dirty="0">
                <a:ln>
                  <a:noFill/>
                </a:ln>
                <a:solidFill>
                  <a:srgbClr val="FF0000"/>
                </a:solidFill>
                <a:effectLst/>
                <a:uLnTx/>
                <a:uFillTx/>
                <a:latin typeface="Calibri"/>
                <a:ea typeface="微软雅黑" panose="020B0503020204020204" pitchFamily="34" charset="-122"/>
                <a:cs typeface="+mn-ea"/>
                <a:sym typeface="+mn-lt"/>
              </a:rPr>
              <a:t>38%</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a:t>
            </a:r>
            <a:endParaRPr kumimoji="0" lang="zh-CN" altLang="en-US" sz="2000" i="0" u="none" strike="noStrike" kern="1200" cap="none" spc="0" normalizeH="0" baseline="0" noProof="0" dirty="0">
              <a:ln>
                <a:noFill/>
              </a:ln>
              <a:effectLst/>
              <a:uLnTx/>
              <a:uFillTx/>
              <a:latin typeface="Calibri"/>
              <a:ea typeface="微软雅黑" panose="020B0503020204020204" pitchFamily="34" charset="-122"/>
              <a:cs typeface="+mn-ea"/>
              <a:sym typeface="+mn-lt"/>
            </a:endParaRPr>
          </a:p>
        </p:txBody>
      </p:sp>
      <p:sp>
        <p:nvSpPr>
          <p:cNvPr id="36" name="stats_150561">
            <a:extLst>
              <a:ext uri="{FF2B5EF4-FFF2-40B4-BE49-F238E27FC236}">
                <a16:creationId xmlns:a16="http://schemas.microsoft.com/office/drawing/2014/main" id="{E6B89A59-9AD5-48C2-91EA-BE1D31A7A93A}"/>
              </a:ext>
            </a:extLst>
          </p:cNvPr>
          <p:cNvSpPr>
            <a:spLocks noChangeAspect="1"/>
          </p:cNvSpPr>
          <p:nvPr/>
        </p:nvSpPr>
        <p:spPr bwMode="auto">
          <a:xfrm>
            <a:off x="1378442" y="1317534"/>
            <a:ext cx="299114" cy="27065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4" name="图片 3">
            <a:extLst>
              <a:ext uri="{FF2B5EF4-FFF2-40B4-BE49-F238E27FC236}">
                <a16:creationId xmlns:a16="http://schemas.microsoft.com/office/drawing/2014/main" id="{EA5DD96B-07B0-4A2C-8C2A-973956DAAFC7}"/>
              </a:ext>
            </a:extLst>
          </p:cNvPr>
          <p:cNvPicPr>
            <a:picLocks noChangeAspect="1"/>
          </p:cNvPicPr>
          <p:nvPr/>
        </p:nvPicPr>
        <p:blipFill rotWithShape="1">
          <a:blip r:embed="rId3"/>
          <a:srcRect b="11965"/>
          <a:stretch/>
        </p:blipFill>
        <p:spPr>
          <a:xfrm>
            <a:off x="6932626" y="0"/>
            <a:ext cx="4976661" cy="6858000"/>
          </a:xfrm>
          <a:prstGeom prst="rect">
            <a:avLst/>
          </a:prstGeom>
        </p:spPr>
      </p:pic>
      <p:pic>
        <p:nvPicPr>
          <p:cNvPr id="6" name="图片 5">
            <a:extLst>
              <a:ext uri="{FF2B5EF4-FFF2-40B4-BE49-F238E27FC236}">
                <a16:creationId xmlns:a16="http://schemas.microsoft.com/office/drawing/2014/main" id="{7911668A-6A90-4772-97C3-28021F95D567}"/>
              </a:ext>
            </a:extLst>
          </p:cNvPr>
          <p:cNvPicPr>
            <a:picLocks noChangeAspect="1"/>
          </p:cNvPicPr>
          <p:nvPr/>
        </p:nvPicPr>
        <p:blipFill rotWithShape="1">
          <a:blip r:embed="rId4"/>
          <a:srcRect l="13307" b="1392"/>
          <a:stretch/>
        </p:blipFill>
        <p:spPr>
          <a:xfrm>
            <a:off x="2771426" y="3657180"/>
            <a:ext cx="2886900" cy="541061"/>
          </a:xfrm>
          <a:prstGeom prst="rect">
            <a:avLst/>
          </a:prstGeom>
        </p:spPr>
      </p:pic>
      <p:sp>
        <p:nvSpPr>
          <p:cNvPr id="2" name="矩形 1">
            <a:extLst>
              <a:ext uri="{FF2B5EF4-FFF2-40B4-BE49-F238E27FC236}">
                <a16:creationId xmlns:a16="http://schemas.microsoft.com/office/drawing/2014/main" id="{4DBE3B0B-E012-4322-BFD3-192382F00FC6}"/>
              </a:ext>
            </a:extLst>
          </p:cNvPr>
          <p:cNvSpPr/>
          <p:nvPr/>
        </p:nvSpPr>
        <p:spPr>
          <a:xfrm>
            <a:off x="7032978" y="0"/>
            <a:ext cx="4976661" cy="24045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7793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1710416" y="910088"/>
            <a:ext cx="5334991" cy="54476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Tuning the Cost Model for Main Memory</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 A disk-based system </a:t>
            </a:r>
          </a:p>
          <a:p>
            <a:pPr marL="800100" lvl="1" indent="-342900">
              <a:buFont typeface="Arial" panose="020B0604020202020204" pitchFamily="34" charset="0"/>
              <a:buChar char="•"/>
              <a:defRPr/>
            </a:pPr>
            <a:r>
              <a:rPr lang="en-US" altLang="zh-CN" sz="2000" dirty="0">
                <a:latin typeface="Calibri"/>
                <a:ea typeface="微软雅黑" panose="020B0503020204020204" pitchFamily="34" charset="-122"/>
                <a:cs typeface="+mn-ea"/>
                <a:sym typeface="+mn-lt"/>
              </a:rPr>
              <a:t>CPU cost parameters and I/O cost parameters</a:t>
            </a:r>
          </a:p>
          <a:p>
            <a:pPr marL="342900" indent="-342900">
              <a:buFont typeface="Wingdings" panose="05000000000000000000" pitchFamily="2" charset="2"/>
              <a:buChar char="Ø"/>
              <a:defRPr/>
            </a:pPr>
            <a:r>
              <a:rPr lang="en-US" altLang="zh-CN" sz="2000" dirty="0">
                <a:latin typeface="Calibri"/>
                <a:ea typeface="微软雅黑" panose="020B0503020204020204" pitchFamily="34" charset="-122"/>
                <a:cs typeface="+mn-ea"/>
              </a:rPr>
              <a:t>The most important change that needs to be</a:t>
            </a:r>
            <a:br>
              <a:rPr lang="en-US" altLang="zh-CN" sz="2000" dirty="0">
                <a:latin typeface="Calibri"/>
                <a:ea typeface="微软雅黑" panose="020B0503020204020204" pitchFamily="34" charset="-122"/>
                <a:cs typeface="+mn-ea"/>
              </a:rPr>
            </a:br>
            <a:r>
              <a:rPr lang="en-US" altLang="zh-CN" sz="2000" dirty="0">
                <a:latin typeface="Calibri"/>
                <a:ea typeface="微软雅黑" panose="020B0503020204020204" pitchFamily="34" charset="-122"/>
                <a:cs typeface="+mn-ea"/>
              </a:rPr>
              <a:t>done in the cost model for a main-memory workload is to decrease the proportion between these two groups. </a:t>
            </a:r>
            <a:endParaRPr lang="en-US" altLang="zh-CN" sz="2000" dirty="0">
              <a:latin typeface="Calibri"/>
              <a:ea typeface="微软雅黑" panose="020B0503020204020204" pitchFamily="34" charset="-122"/>
              <a:cs typeface="+mn-ea"/>
              <a:sym typeface="+mn-lt"/>
            </a:endParaRPr>
          </a:p>
          <a:p>
            <a:pPr marL="800100" lvl="1" indent="-342900">
              <a:buFont typeface="Arial" panose="020B0604020202020204" pitchFamily="34" charset="0"/>
              <a:buChar char="•"/>
              <a:defRPr/>
            </a:pPr>
            <a:r>
              <a:rPr lang="en-US" altLang="zh-CN" sz="2000" dirty="0">
                <a:latin typeface="Calibri"/>
                <a:ea typeface="微软雅黑" panose="020B0503020204020204" pitchFamily="34" charset="-122"/>
                <a:cs typeface="+mn-ea"/>
                <a:sym typeface="+mn-lt"/>
              </a:rPr>
              <a:t>The default parameter values in PostgreSQL suggest that processing a tuple is 400x cheaper than reading it from a page. </a:t>
            </a:r>
          </a:p>
          <a:p>
            <a:pPr marL="800100" lvl="1" indent="-342900">
              <a:buFont typeface="Arial" panose="020B0604020202020204" pitchFamily="34" charset="0"/>
              <a:buChar char="•"/>
              <a:defRPr/>
            </a:pPr>
            <a:r>
              <a:rPr lang="en-US" altLang="zh-CN" sz="2000" dirty="0">
                <a:latin typeface="Calibri"/>
                <a:ea typeface="微软雅黑" panose="020B0503020204020204" pitchFamily="34" charset="-122"/>
                <a:cs typeface="+mn-ea"/>
              </a:rPr>
              <a:t>Multiply the CPU cost parameters by a factor of 50</a:t>
            </a:r>
            <a:r>
              <a:rPr lang="en-US" altLang="zh-CN" sz="2000" baseline="30000" dirty="0">
                <a:latin typeface="Calibri"/>
                <a:ea typeface="微软雅黑" panose="020B0503020204020204" pitchFamily="34" charset="-122"/>
                <a:cs typeface="+mn-ea"/>
              </a:rPr>
              <a:t>9</a:t>
            </a:r>
            <a:r>
              <a:rPr lang="en-US" altLang="zh-CN" sz="2000" dirty="0">
                <a:latin typeface="Calibri"/>
                <a:ea typeface="微软雅黑" panose="020B0503020204020204" pitchFamily="34" charset="-122"/>
                <a:cs typeface="+mn-ea"/>
              </a:rPr>
              <a:t>. </a:t>
            </a:r>
            <a:endParaRPr lang="en-US" altLang="zh-CN" sz="2000" dirty="0">
              <a:latin typeface="Calibri"/>
              <a:ea typeface="微软雅黑" panose="020B0503020204020204" pitchFamily="34" charset="-122"/>
              <a:cs typeface="+mn-ea"/>
              <a:sym typeface="+mn-lt"/>
            </a:endParaRPr>
          </a:p>
          <a:p>
            <a:pPr marL="342900" indent="-342900">
              <a:buFont typeface="Wingdings" panose="05000000000000000000" pitchFamily="2" charset="2"/>
              <a:buChar char="Ø"/>
              <a:defRPr/>
            </a:pPr>
            <a:r>
              <a:rPr lang="en-US" altLang="zh-CN" sz="2000" dirty="0">
                <a:latin typeface="Calibri"/>
                <a:ea typeface="微软雅黑" panose="020B0503020204020204" pitchFamily="34" charset="-122"/>
                <a:cs typeface="+mn-ea"/>
              </a:rPr>
              <a:t>Tuned cost model: The median error decreases from 38% to </a:t>
            </a:r>
            <a:r>
              <a:rPr lang="en-US" altLang="zh-CN" sz="2000" dirty="0">
                <a:solidFill>
                  <a:srgbClr val="FF0000"/>
                </a:solidFill>
                <a:latin typeface="Calibri"/>
                <a:ea typeface="微软雅黑" panose="020B0503020204020204" pitchFamily="34" charset="-122"/>
                <a:cs typeface="+mn-ea"/>
              </a:rPr>
              <a:t>30%</a:t>
            </a:r>
            <a:r>
              <a:rPr lang="en-US" altLang="zh-CN" sz="2000" dirty="0">
                <a:latin typeface="Calibri"/>
                <a:ea typeface="微软雅黑" panose="020B0503020204020204" pitchFamily="34" charset="-122"/>
                <a:cs typeface="+mn-ea"/>
              </a:rPr>
              <a:t>. </a:t>
            </a:r>
            <a:endParaRPr lang="en-US" altLang="zh-CN" sz="2000" dirty="0">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Cost Model</a:t>
            </a:r>
          </a:p>
        </p:txBody>
      </p:sp>
      <p:sp>
        <p:nvSpPr>
          <p:cNvPr id="12" name="椭圆 11">
            <a:extLst>
              <a:ext uri="{FF2B5EF4-FFF2-40B4-BE49-F238E27FC236}">
                <a16:creationId xmlns:a16="http://schemas.microsoft.com/office/drawing/2014/main" id="{BC7963D6-7C5A-4412-8633-259A4E4CF453}"/>
              </a:ext>
            </a:extLst>
          </p:cNvPr>
          <p:cNvSpPr/>
          <p:nvPr/>
        </p:nvSpPr>
        <p:spPr>
          <a:xfrm>
            <a:off x="1223934"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292832"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图片 8">
            <a:extLst>
              <a:ext uri="{FF2B5EF4-FFF2-40B4-BE49-F238E27FC236}">
                <a16:creationId xmlns:a16="http://schemas.microsoft.com/office/drawing/2014/main" id="{35ADF1E6-ED2D-4DC0-91AD-ED785CAFC433}"/>
              </a:ext>
            </a:extLst>
          </p:cNvPr>
          <p:cNvPicPr>
            <a:picLocks noChangeAspect="1"/>
          </p:cNvPicPr>
          <p:nvPr/>
        </p:nvPicPr>
        <p:blipFill rotWithShape="1">
          <a:blip r:embed="rId4"/>
          <a:srcRect b="11965"/>
          <a:stretch/>
        </p:blipFill>
        <p:spPr>
          <a:xfrm>
            <a:off x="6932626" y="0"/>
            <a:ext cx="4976661" cy="6858000"/>
          </a:xfrm>
          <a:prstGeom prst="rect">
            <a:avLst/>
          </a:prstGeom>
        </p:spPr>
      </p:pic>
      <p:sp>
        <p:nvSpPr>
          <p:cNvPr id="11" name="矩形 10">
            <a:extLst>
              <a:ext uri="{FF2B5EF4-FFF2-40B4-BE49-F238E27FC236}">
                <a16:creationId xmlns:a16="http://schemas.microsoft.com/office/drawing/2014/main" id="{8EF4479C-6CDB-4CED-BB00-3E60ECF05B46}"/>
              </a:ext>
            </a:extLst>
          </p:cNvPr>
          <p:cNvSpPr/>
          <p:nvPr/>
        </p:nvSpPr>
        <p:spPr>
          <a:xfrm>
            <a:off x="7114305" y="2226733"/>
            <a:ext cx="4976661" cy="2243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9372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1710416" y="910088"/>
            <a:ext cx="5334991" cy="2410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rPr>
              <a:t>Are Complex Cost Models Necessary?</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a very simple cost function </a:t>
            </a:r>
            <a:r>
              <a:rPr lang="en-US" altLang="zh-CN" sz="2000" dirty="0" err="1">
                <a:latin typeface="Calibri"/>
                <a:ea typeface="微软雅黑" panose="020B0503020204020204" pitchFamily="34" charset="-122"/>
                <a:cs typeface="+mn-ea"/>
                <a:sym typeface="+mn-lt"/>
              </a:rPr>
              <a:t>C</a:t>
            </a:r>
            <a:r>
              <a:rPr lang="en-US" altLang="zh-CN" sz="2000" baseline="-25000" dirty="0" err="1">
                <a:latin typeface="Calibri"/>
                <a:ea typeface="微软雅黑" panose="020B0503020204020204" pitchFamily="34" charset="-122"/>
                <a:cs typeface="+mn-ea"/>
                <a:sym typeface="+mn-lt"/>
              </a:rPr>
              <a:t>mm</a:t>
            </a:r>
            <a:endParaRPr lang="en-US" altLang="zh-CN" sz="2000" baseline="-25000" dirty="0">
              <a:latin typeface="Calibri"/>
              <a:ea typeface="微软雅黑" panose="020B0503020204020204" pitchFamily="34" charset="-122"/>
              <a:cs typeface="+mn-ea"/>
              <a:sym typeface="+mn-lt"/>
            </a:endParaRPr>
          </a:p>
          <a:p>
            <a:pPr marL="800100" lvl="1" indent="-342900">
              <a:buFont typeface="Arial" panose="020B0604020202020204" pitchFamily="34" charset="0"/>
              <a:buChar char="•"/>
              <a:defRPr/>
            </a:pPr>
            <a:r>
              <a:rPr lang="en-US" altLang="zh-CN" sz="2000" dirty="0">
                <a:latin typeface="Calibri"/>
                <a:ea typeface="微软雅黑" panose="020B0503020204020204" pitchFamily="34" charset="-122"/>
                <a:cs typeface="+mn-ea"/>
                <a:sym typeface="+mn-lt"/>
              </a:rPr>
              <a:t>does not model I/O costs</a:t>
            </a:r>
          </a:p>
          <a:p>
            <a:pPr marL="800100" lvl="1" indent="-342900">
              <a:buFont typeface="Arial" panose="020B0604020202020204" pitchFamily="34" charset="0"/>
              <a:buChar char="•"/>
              <a:defRPr/>
            </a:pPr>
            <a:r>
              <a:rPr lang="en-US" altLang="zh-CN" sz="2000" dirty="0">
                <a:latin typeface="Calibri"/>
                <a:ea typeface="微软雅黑" panose="020B0503020204020204" pitchFamily="34" charset="-122"/>
                <a:cs typeface="+mn-ea"/>
                <a:sym typeface="+mn-lt"/>
              </a:rPr>
              <a:t>only counts the number of tuples that pass through each operator during query execution</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endParaRPr lang="en-US" altLang="zh-CN" sz="2000" baseline="-25000" dirty="0">
              <a:latin typeface="Calibri"/>
              <a:ea typeface="微软雅黑" panose="020B0503020204020204" pitchFamily="34" charset="-122"/>
              <a:cs typeface="+mn-ea"/>
              <a:sym typeface="+mn-lt"/>
            </a:endParaRP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endParaRPr lang="en-US" altLang="zh-CN" sz="2000" baseline="-25000" dirty="0">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Cost Model</a:t>
            </a:r>
          </a:p>
        </p:txBody>
      </p:sp>
      <p:sp>
        <p:nvSpPr>
          <p:cNvPr id="12" name="椭圆 11">
            <a:extLst>
              <a:ext uri="{FF2B5EF4-FFF2-40B4-BE49-F238E27FC236}">
                <a16:creationId xmlns:a16="http://schemas.microsoft.com/office/drawing/2014/main" id="{BC7963D6-7C5A-4412-8633-259A4E4CF453}"/>
              </a:ext>
            </a:extLst>
          </p:cNvPr>
          <p:cNvSpPr/>
          <p:nvPr/>
        </p:nvSpPr>
        <p:spPr>
          <a:xfrm>
            <a:off x="1223934"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292832"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图片 10">
            <a:extLst>
              <a:ext uri="{FF2B5EF4-FFF2-40B4-BE49-F238E27FC236}">
                <a16:creationId xmlns:a16="http://schemas.microsoft.com/office/drawing/2014/main" id="{6C8BA7EB-6A0D-4475-BC7F-34A7883FB73D}"/>
              </a:ext>
            </a:extLst>
          </p:cNvPr>
          <p:cNvPicPr>
            <a:picLocks noChangeAspect="1"/>
          </p:cNvPicPr>
          <p:nvPr/>
        </p:nvPicPr>
        <p:blipFill rotWithShape="1">
          <a:blip r:embed="rId4"/>
          <a:srcRect b="11965"/>
          <a:stretch/>
        </p:blipFill>
        <p:spPr>
          <a:xfrm>
            <a:off x="6932626" y="0"/>
            <a:ext cx="4976661" cy="6858000"/>
          </a:xfrm>
          <a:prstGeom prst="rect">
            <a:avLst/>
          </a:prstGeom>
        </p:spPr>
      </p:pic>
      <p:sp>
        <p:nvSpPr>
          <p:cNvPr id="13" name="矩形 12">
            <a:extLst>
              <a:ext uri="{FF2B5EF4-FFF2-40B4-BE49-F238E27FC236}">
                <a16:creationId xmlns:a16="http://schemas.microsoft.com/office/drawing/2014/main" id="{602141BC-4536-488F-A92A-5228E704620C}"/>
              </a:ext>
            </a:extLst>
          </p:cNvPr>
          <p:cNvSpPr/>
          <p:nvPr/>
        </p:nvSpPr>
        <p:spPr>
          <a:xfrm>
            <a:off x="7045407" y="4335098"/>
            <a:ext cx="4976661" cy="24045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A5C150E-887D-4805-AAA7-4F6EF6651E97}"/>
              </a:ext>
            </a:extLst>
          </p:cNvPr>
          <p:cNvSpPr/>
          <p:nvPr/>
        </p:nvSpPr>
        <p:spPr>
          <a:xfrm>
            <a:off x="1898115" y="4544481"/>
            <a:ext cx="4197885" cy="928943"/>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2000" dirty="0">
                <a:solidFill>
                  <a:schemeClr val="tx1"/>
                </a:solidFill>
              </a:rPr>
              <a:t>Cardinality estimation is much more crucial than the cost model.</a:t>
            </a:r>
            <a:endParaRPr lang="zh-CN" altLang="en-US" sz="2000" dirty="0">
              <a:solidFill>
                <a:schemeClr val="tx1"/>
              </a:solidFill>
            </a:endParaRPr>
          </a:p>
        </p:txBody>
      </p:sp>
    </p:spTree>
    <p:extLst>
      <p:ext uri="{BB962C8B-B14F-4D97-AF65-F5344CB8AC3E}">
        <p14:creationId xmlns:p14="http://schemas.microsoft.com/office/powerpoint/2010/main" val="3587092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a:extLst>
              <a:ext uri="{FF2B5EF4-FFF2-40B4-BE49-F238E27FC236}">
                <a16:creationId xmlns:a16="http://schemas.microsoft.com/office/drawing/2014/main" id="{042B0695-2EDC-4E75-BEF3-F6044F192668}"/>
              </a:ext>
            </a:extLst>
          </p:cNvPr>
          <p:cNvSpPr txBox="1"/>
          <p:nvPr/>
        </p:nvSpPr>
        <p:spPr>
          <a:xfrm>
            <a:off x="1546619" y="270955"/>
            <a:ext cx="6508951"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Experiments on Join Ordering</a:t>
            </a:r>
          </a:p>
        </p:txBody>
      </p:sp>
      <p:grpSp>
        <p:nvGrpSpPr>
          <p:cNvPr id="3" name="组合 2">
            <a:extLst>
              <a:ext uri="{FF2B5EF4-FFF2-40B4-BE49-F238E27FC236}">
                <a16:creationId xmlns:a16="http://schemas.microsoft.com/office/drawing/2014/main" id="{A8B452A2-E500-4C7E-99EE-5F7E0B82E209}"/>
              </a:ext>
            </a:extLst>
          </p:cNvPr>
          <p:cNvGrpSpPr/>
          <p:nvPr/>
        </p:nvGrpSpPr>
        <p:grpSpPr>
          <a:xfrm>
            <a:off x="177856" y="127527"/>
            <a:ext cx="1208235" cy="1167578"/>
            <a:chOff x="29000" y="138160"/>
            <a:chExt cx="1208235" cy="1167578"/>
          </a:xfrm>
        </p:grpSpPr>
        <p:grpSp>
          <p:nvGrpSpPr>
            <p:cNvPr id="14" name="组合 13">
              <a:extLst>
                <a:ext uri="{FF2B5EF4-FFF2-40B4-BE49-F238E27FC236}">
                  <a16:creationId xmlns:a16="http://schemas.microsoft.com/office/drawing/2014/main" id="{6AF65881-E35F-4E27-BE49-BCA62ACB8E46}"/>
                </a:ext>
              </a:extLst>
            </p:cNvPr>
            <p:cNvGrpSpPr/>
            <p:nvPr/>
          </p:nvGrpSpPr>
          <p:grpSpPr>
            <a:xfrm>
              <a:off x="447325" y="138160"/>
              <a:ext cx="580046" cy="554741"/>
              <a:chOff x="5971214" y="1975347"/>
              <a:chExt cx="1675277" cy="1675277"/>
            </a:xfrm>
            <a:solidFill>
              <a:schemeClr val="accent1">
                <a:lumMod val="50000"/>
              </a:schemeClr>
            </a:solidFill>
          </p:grpSpPr>
          <p:sp>
            <p:nvSpPr>
              <p:cNvPr id="19" name="Freeform 7">
                <a:extLst>
                  <a:ext uri="{FF2B5EF4-FFF2-40B4-BE49-F238E27FC236}">
                    <a16:creationId xmlns:a16="http://schemas.microsoft.com/office/drawing/2014/main" id="{99682EE6-75E6-4701-AB0A-F2B96CCE93BE}"/>
                  </a:ext>
                </a:extLst>
              </p:cNvPr>
              <p:cNvSpPr/>
              <p:nvPr/>
            </p:nvSpPr>
            <p:spPr bwMode="auto">
              <a:xfrm rot="18900000">
                <a:off x="5971214" y="1975347"/>
                <a:ext cx="1675277" cy="167527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0" name="Group 506">
                <a:extLst>
                  <a:ext uri="{FF2B5EF4-FFF2-40B4-BE49-F238E27FC236}">
                    <a16:creationId xmlns:a16="http://schemas.microsoft.com/office/drawing/2014/main" id="{ECF1A8FC-E8B8-4F8E-9FDC-3C16264E8197}"/>
                  </a:ext>
                </a:extLst>
              </p:cNvPr>
              <p:cNvGrpSpPr/>
              <p:nvPr/>
            </p:nvGrpSpPr>
            <p:grpSpPr bwMode="auto">
              <a:xfrm>
                <a:off x="6635772" y="2715540"/>
                <a:ext cx="296723" cy="345749"/>
                <a:chOff x="0" y="0"/>
                <a:chExt cx="495" cy="574"/>
              </a:xfrm>
              <a:grpFill/>
            </p:grpSpPr>
            <p:sp>
              <p:nvSpPr>
                <p:cNvPr id="21" name="AutoShape 504">
                  <a:extLst>
                    <a:ext uri="{FF2B5EF4-FFF2-40B4-BE49-F238E27FC236}">
                      <a16:creationId xmlns:a16="http://schemas.microsoft.com/office/drawing/2014/main" id="{F01FF66A-F8F9-4DCC-A995-7D2B01769489}"/>
                    </a:ext>
                  </a:extLst>
                </p:cNvPr>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2" name="AutoShape 505">
                  <a:extLst>
                    <a:ext uri="{FF2B5EF4-FFF2-40B4-BE49-F238E27FC236}">
                      <a16:creationId xmlns:a16="http://schemas.microsoft.com/office/drawing/2014/main" id="{94120240-A85A-40FB-86CD-33AE6A6F5910}"/>
                    </a:ext>
                  </a:extLst>
                </p:cNvPr>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3" name="组合 22">
              <a:extLst>
                <a:ext uri="{FF2B5EF4-FFF2-40B4-BE49-F238E27FC236}">
                  <a16:creationId xmlns:a16="http://schemas.microsoft.com/office/drawing/2014/main" id="{EB7725A6-E5E0-4514-B57D-0DD59769DF33}"/>
                </a:ext>
              </a:extLst>
            </p:cNvPr>
            <p:cNvGrpSpPr/>
            <p:nvPr/>
          </p:nvGrpSpPr>
          <p:grpSpPr>
            <a:xfrm>
              <a:off x="656155" y="539368"/>
              <a:ext cx="581080" cy="554741"/>
              <a:chOff x="6595807" y="3188452"/>
              <a:chExt cx="1678263" cy="1675277"/>
            </a:xfrm>
            <a:solidFill>
              <a:srgbClr val="C03336"/>
            </a:solidFill>
          </p:grpSpPr>
          <p:sp>
            <p:nvSpPr>
              <p:cNvPr id="24" name="Freeform 6">
                <a:extLst>
                  <a:ext uri="{FF2B5EF4-FFF2-40B4-BE49-F238E27FC236}">
                    <a16:creationId xmlns:a16="http://schemas.microsoft.com/office/drawing/2014/main" id="{DE7090C9-0DF1-4679-B35E-8878EA1FC33A}"/>
                  </a:ext>
                </a:extLst>
              </p:cNvPr>
              <p:cNvSpPr/>
              <p:nvPr/>
            </p:nvSpPr>
            <p:spPr bwMode="auto">
              <a:xfrm rot="18900000">
                <a:off x="6595807" y="3188452"/>
                <a:ext cx="1678263" cy="167527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25" name="Group 675">
                <a:extLst>
                  <a:ext uri="{FF2B5EF4-FFF2-40B4-BE49-F238E27FC236}">
                    <a16:creationId xmlns:a16="http://schemas.microsoft.com/office/drawing/2014/main" id="{BD1314EF-46AA-446C-B259-338A659D4523}"/>
                  </a:ext>
                </a:extLst>
              </p:cNvPr>
              <p:cNvGrpSpPr/>
              <p:nvPr/>
            </p:nvGrpSpPr>
            <p:grpSpPr bwMode="auto">
              <a:xfrm>
                <a:off x="7296796" y="3827557"/>
                <a:ext cx="221383" cy="383161"/>
                <a:chOff x="0" y="0"/>
                <a:chExt cx="332" cy="579"/>
              </a:xfrm>
              <a:grpFill/>
            </p:grpSpPr>
            <p:sp>
              <p:nvSpPr>
                <p:cNvPr id="26" name="AutoShape 673">
                  <a:extLst>
                    <a:ext uri="{FF2B5EF4-FFF2-40B4-BE49-F238E27FC236}">
                      <a16:creationId xmlns:a16="http://schemas.microsoft.com/office/drawing/2014/main" id="{761853CC-1FB4-489D-85EB-AAA2EE17E0FD}"/>
                    </a:ext>
                  </a:extLst>
                </p:cNvPr>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27" name="AutoShape 674">
                  <a:extLst>
                    <a:ext uri="{FF2B5EF4-FFF2-40B4-BE49-F238E27FC236}">
                      <a16:creationId xmlns:a16="http://schemas.microsoft.com/office/drawing/2014/main" id="{05752E87-1A64-43BE-BF85-E4D3463134B0}"/>
                    </a:ext>
                  </a:extLst>
                </p:cNvPr>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28" name="组合 27">
              <a:extLst>
                <a:ext uri="{FF2B5EF4-FFF2-40B4-BE49-F238E27FC236}">
                  <a16:creationId xmlns:a16="http://schemas.microsoft.com/office/drawing/2014/main" id="{BA2AB5FE-0F6C-4E86-B61A-7EF4E4118A69}"/>
                </a:ext>
              </a:extLst>
            </p:cNvPr>
            <p:cNvGrpSpPr/>
            <p:nvPr/>
          </p:nvGrpSpPr>
          <p:grpSpPr>
            <a:xfrm>
              <a:off x="245042" y="750997"/>
              <a:ext cx="580046" cy="554741"/>
              <a:chOff x="5385249" y="3815594"/>
              <a:chExt cx="1675277" cy="1675277"/>
            </a:xfrm>
            <a:solidFill>
              <a:schemeClr val="accent1">
                <a:lumMod val="50000"/>
              </a:schemeClr>
            </a:solidFill>
          </p:grpSpPr>
          <p:sp>
            <p:nvSpPr>
              <p:cNvPr id="29" name="Freeform 5">
                <a:extLst>
                  <a:ext uri="{FF2B5EF4-FFF2-40B4-BE49-F238E27FC236}">
                    <a16:creationId xmlns:a16="http://schemas.microsoft.com/office/drawing/2014/main" id="{5816B5DD-E198-41F1-9121-D87146C7A428}"/>
                  </a:ext>
                </a:extLst>
              </p:cNvPr>
              <p:cNvSpPr/>
              <p:nvPr/>
            </p:nvSpPr>
            <p:spPr bwMode="auto">
              <a:xfrm rot="18900000">
                <a:off x="5385249" y="3815594"/>
                <a:ext cx="1675277" cy="167527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nvGrpSpPr>
              <p:cNvPr id="30" name="Group 336">
                <a:extLst>
                  <a:ext uri="{FF2B5EF4-FFF2-40B4-BE49-F238E27FC236}">
                    <a16:creationId xmlns:a16="http://schemas.microsoft.com/office/drawing/2014/main" id="{15850ADB-37EE-434B-93D0-B80F138BEEEE}"/>
                  </a:ext>
                </a:extLst>
              </p:cNvPr>
              <p:cNvGrpSpPr/>
              <p:nvPr/>
            </p:nvGrpSpPr>
            <p:grpSpPr bwMode="auto">
              <a:xfrm>
                <a:off x="6018926" y="4449803"/>
                <a:ext cx="380324" cy="380324"/>
                <a:chOff x="0" y="0"/>
                <a:chExt cx="573" cy="574"/>
              </a:xfrm>
              <a:grpFill/>
            </p:grpSpPr>
            <p:sp>
              <p:nvSpPr>
                <p:cNvPr id="31" name="AutoShape 334">
                  <a:extLst>
                    <a:ext uri="{FF2B5EF4-FFF2-40B4-BE49-F238E27FC236}">
                      <a16:creationId xmlns:a16="http://schemas.microsoft.com/office/drawing/2014/main" id="{CB5FB4D0-B89D-46DD-9372-829DAE1BDEE9}"/>
                    </a:ext>
                  </a:extLst>
                </p:cNvPr>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2" name="AutoShape 335">
                  <a:extLst>
                    <a:ext uri="{FF2B5EF4-FFF2-40B4-BE49-F238E27FC236}">
                      <a16:creationId xmlns:a16="http://schemas.microsoft.com/office/drawing/2014/main" id="{4CFF5C87-20CA-4AFE-A3FA-1756B4AFD3E2}"/>
                    </a:ext>
                  </a:extLst>
                </p:cNvPr>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grpSp>
          <p:nvGrpSpPr>
            <p:cNvPr id="33" name="组合 32">
              <a:extLst>
                <a:ext uri="{FF2B5EF4-FFF2-40B4-BE49-F238E27FC236}">
                  <a16:creationId xmlns:a16="http://schemas.microsoft.com/office/drawing/2014/main" id="{8BF17177-F5ED-4298-8BF4-4E65AA56E18D}"/>
                </a:ext>
              </a:extLst>
            </p:cNvPr>
            <p:cNvGrpSpPr/>
            <p:nvPr/>
          </p:nvGrpSpPr>
          <p:grpSpPr>
            <a:xfrm>
              <a:off x="29000" y="357275"/>
              <a:ext cx="580046" cy="554741"/>
              <a:chOff x="4759164" y="2602487"/>
              <a:chExt cx="1675277" cy="1675277"/>
            </a:xfrm>
            <a:solidFill>
              <a:srgbClr val="C03336"/>
            </a:solidFill>
          </p:grpSpPr>
          <p:sp>
            <p:nvSpPr>
              <p:cNvPr id="34" name="Freeform 8">
                <a:extLst>
                  <a:ext uri="{FF2B5EF4-FFF2-40B4-BE49-F238E27FC236}">
                    <a16:creationId xmlns:a16="http://schemas.microsoft.com/office/drawing/2014/main" id="{DC17D5AB-7644-4FF1-8090-2307AAF4A729}"/>
                  </a:ext>
                </a:extLst>
              </p:cNvPr>
              <p:cNvSpPr/>
              <p:nvPr/>
            </p:nvSpPr>
            <p:spPr bwMode="auto">
              <a:xfrm rot="18900000">
                <a:off x="4759164" y="2602487"/>
                <a:ext cx="1675277" cy="167527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sp>
            <p:nvSpPr>
              <p:cNvPr id="35" name="AutoShape 116">
                <a:extLst>
                  <a:ext uri="{FF2B5EF4-FFF2-40B4-BE49-F238E27FC236}">
                    <a16:creationId xmlns:a16="http://schemas.microsoft.com/office/drawing/2014/main" id="{EBD062C1-7D1E-4739-9216-51629DF36EB2}"/>
                  </a:ext>
                </a:extLst>
              </p:cNvPr>
              <p:cNvSpPr/>
              <p:nvPr/>
            </p:nvSpPr>
            <p:spPr bwMode="auto">
              <a:xfrm>
                <a:off x="5430147" y="3336043"/>
                <a:ext cx="343428" cy="380324"/>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grp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字魂59号-创粗黑" panose="00000500000000000000" charset="-122"/>
                  <a:ea typeface="字魂59号-创粗黑" panose="00000500000000000000" charset="-122"/>
                  <a:cs typeface="Open Sans Light" panose="020B0306030504020204" pitchFamily="34" charset="0"/>
                </a:endParaRPr>
              </a:p>
            </p:txBody>
          </p:sp>
        </p:grpSp>
      </p:grpSp>
      <p:sp>
        <p:nvSpPr>
          <p:cNvPr id="41" name="椭圆 40">
            <a:extLst>
              <a:ext uri="{FF2B5EF4-FFF2-40B4-BE49-F238E27FC236}">
                <a16:creationId xmlns:a16="http://schemas.microsoft.com/office/drawing/2014/main" id="{4A93D8E4-BE5F-4EB2-929B-EF79CBC54BD7}"/>
              </a:ext>
            </a:extLst>
          </p:cNvPr>
          <p:cNvSpPr/>
          <p:nvPr/>
        </p:nvSpPr>
        <p:spPr>
          <a:xfrm>
            <a:off x="1303031" y="1252855"/>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文本框 4">
            <a:extLst>
              <a:ext uri="{FF2B5EF4-FFF2-40B4-BE49-F238E27FC236}">
                <a16:creationId xmlns:a16="http://schemas.microsoft.com/office/drawing/2014/main" id="{9EC857ED-CD43-410A-B1AE-6BCF7BC7AA8A}"/>
              </a:ext>
            </a:extLst>
          </p:cNvPr>
          <p:cNvSpPr txBox="1"/>
          <p:nvPr/>
        </p:nvSpPr>
        <p:spPr>
          <a:xfrm>
            <a:off x="1796026" y="1076310"/>
            <a:ext cx="9242412" cy="19836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chemeClr val="accent6"/>
                </a:solidFill>
                <a:latin typeface="Calibri"/>
                <a:ea typeface="微软雅黑" panose="020B0503020204020204" pitchFamily="34" charset="-122"/>
                <a:cs typeface="+mn-ea"/>
                <a:sym typeface="+mn-lt"/>
              </a:rPr>
              <a:t>Are Bushy Trees Necessary?</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Virtually all optimizers ignore join orders with cross products</a:t>
            </a:r>
            <a:r>
              <a:rPr lang="en-US" altLang="zh-CN" sz="2000" dirty="0">
                <a:latin typeface="Calibri"/>
                <a:ea typeface="微软雅黑" panose="020B0503020204020204" pitchFamily="34" charset="-122"/>
                <a:cs typeface="+mn-ea"/>
                <a:sym typeface="+mn-lt"/>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Oracle goes even further by not considering bushy join trees.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System R only enumerated pipelined (right-deep) query plans. </a:t>
            </a:r>
            <a:endParaRPr kumimoji="0" lang="zh-CN" altLang="en-US" sz="2000" i="0" u="none" strike="noStrike" kern="1200" cap="none" spc="0" normalizeH="0" baseline="0" noProof="0" dirty="0">
              <a:ln>
                <a:noFill/>
              </a:ln>
              <a:effectLst/>
              <a:uLnTx/>
              <a:uFillTx/>
              <a:latin typeface="Calibri"/>
              <a:ea typeface="微软雅黑" panose="020B0503020204020204" pitchFamily="34" charset="-122"/>
              <a:cs typeface="+mn-ea"/>
              <a:sym typeface="+mn-lt"/>
            </a:endParaRPr>
          </a:p>
        </p:txBody>
      </p:sp>
      <p:sp>
        <p:nvSpPr>
          <p:cNvPr id="36" name="stats_150561">
            <a:extLst>
              <a:ext uri="{FF2B5EF4-FFF2-40B4-BE49-F238E27FC236}">
                <a16:creationId xmlns:a16="http://schemas.microsoft.com/office/drawing/2014/main" id="{E6B89A59-9AD5-48C2-91EA-BE1D31A7A93A}"/>
              </a:ext>
            </a:extLst>
          </p:cNvPr>
          <p:cNvSpPr>
            <a:spLocks noChangeAspect="1"/>
          </p:cNvSpPr>
          <p:nvPr/>
        </p:nvSpPr>
        <p:spPr bwMode="auto">
          <a:xfrm>
            <a:off x="1378442" y="1317534"/>
            <a:ext cx="299114" cy="27065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 name="图片 8">
            <a:extLst>
              <a:ext uri="{FF2B5EF4-FFF2-40B4-BE49-F238E27FC236}">
                <a16:creationId xmlns:a16="http://schemas.microsoft.com/office/drawing/2014/main" id="{D97D7AD5-8B64-4BDC-909D-6049E59C1A5D}"/>
              </a:ext>
            </a:extLst>
          </p:cNvPr>
          <p:cNvPicPr>
            <a:picLocks noChangeAspect="1"/>
          </p:cNvPicPr>
          <p:nvPr/>
        </p:nvPicPr>
        <p:blipFill>
          <a:blip r:embed="rId3"/>
          <a:stretch>
            <a:fillRect/>
          </a:stretch>
        </p:blipFill>
        <p:spPr>
          <a:xfrm>
            <a:off x="2496497" y="3429000"/>
            <a:ext cx="7199005" cy="2452511"/>
          </a:xfrm>
          <a:prstGeom prst="rect">
            <a:avLst/>
          </a:prstGeom>
        </p:spPr>
      </p:pic>
    </p:spTree>
    <p:extLst>
      <p:ext uri="{BB962C8B-B14F-4D97-AF65-F5344CB8AC3E}">
        <p14:creationId xmlns:p14="http://schemas.microsoft.com/office/powerpoint/2010/main" val="9209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1710416" y="1065228"/>
            <a:ext cx="9257650" cy="14875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2400" b="1" dirty="0">
                <a:solidFill>
                  <a:srgbClr val="70AD47"/>
                </a:solidFill>
                <a:cs typeface="+mn-ea"/>
                <a:sym typeface="+mn-lt"/>
              </a:rPr>
              <a:t>Are Heuristics Good Enough?</a:t>
            </a:r>
            <a:endParaRPr kumimoji="0" lang="en-US" altLang="zh-CN" sz="2400" b="1" i="0" u="none" strike="noStrike" kern="1200" cap="none" spc="0" normalizeH="0" baseline="0" noProof="0" dirty="0">
              <a:ln>
                <a:noFill/>
              </a:ln>
              <a:solidFill>
                <a:srgbClr val="70AD47"/>
              </a:solidFill>
              <a:effectLst/>
              <a:uLnTx/>
              <a:uFillTx/>
              <a:latin typeface="Calibri"/>
              <a:ea typeface="微软雅黑" panose="020B0503020204020204" pitchFamily="34" charset="-122"/>
              <a:cs typeface="+mn-ea"/>
              <a:sym typeface="+mn-lt"/>
            </a:endParaRPr>
          </a:p>
          <a:p>
            <a:pPr marL="342900" lvl="0" indent="-342900">
              <a:buFont typeface="Wingdings" panose="05000000000000000000" pitchFamily="2" charset="2"/>
              <a:buChar char="Ø"/>
              <a:defRPr/>
            </a:pPr>
            <a:r>
              <a:rPr lang="en-US" altLang="zh-CN" sz="2000" dirty="0"/>
              <a:t>Compare dynamic programming with a randomized approach and two greedy heuristics. </a:t>
            </a:r>
            <a:br>
              <a:rPr lang="en-US" altLang="zh-CN" sz="2000" dirty="0"/>
            </a:br>
            <a:endParaRPr lang="en-US" altLang="zh-CN" sz="2000" baseline="-25000" dirty="0">
              <a:latin typeface="Calibri"/>
              <a:ea typeface="微软雅黑" panose="020B0503020204020204" pitchFamily="34" charset="-122"/>
              <a:cs typeface="+mn-ea"/>
              <a:sym typeface="+mn-lt"/>
            </a:endParaRP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endParaRPr lang="en-US" altLang="zh-CN" sz="2000" baseline="-25000" dirty="0">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Join Ordering</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椭圆 11">
            <a:extLst>
              <a:ext uri="{FF2B5EF4-FFF2-40B4-BE49-F238E27FC236}">
                <a16:creationId xmlns:a16="http://schemas.microsoft.com/office/drawing/2014/main" id="{BC7963D6-7C5A-4412-8633-259A4E4CF453}"/>
              </a:ext>
            </a:extLst>
          </p:cNvPr>
          <p:cNvSpPr/>
          <p:nvPr/>
        </p:nvSpPr>
        <p:spPr>
          <a:xfrm>
            <a:off x="1223934"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292832"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图片 3">
            <a:extLst>
              <a:ext uri="{FF2B5EF4-FFF2-40B4-BE49-F238E27FC236}">
                <a16:creationId xmlns:a16="http://schemas.microsoft.com/office/drawing/2014/main" id="{C939188F-442A-4692-8A3A-FEBD28227586}"/>
              </a:ext>
            </a:extLst>
          </p:cNvPr>
          <p:cNvPicPr>
            <a:picLocks noChangeAspect="1"/>
          </p:cNvPicPr>
          <p:nvPr/>
        </p:nvPicPr>
        <p:blipFill>
          <a:blip r:embed="rId4"/>
          <a:stretch>
            <a:fillRect/>
          </a:stretch>
        </p:blipFill>
        <p:spPr>
          <a:xfrm>
            <a:off x="212850" y="2960139"/>
            <a:ext cx="11766300" cy="2690093"/>
          </a:xfrm>
          <a:prstGeom prst="rect">
            <a:avLst/>
          </a:prstGeom>
        </p:spPr>
      </p:pic>
    </p:spTree>
    <p:extLst>
      <p:ext uri="{BB962C8B-B14F-4D97-AF65-F5344CB8AC3E}">
        <p14:creationId xmlns:p14="http://schemas.microsoft.com/office/powerpoint/2010/main" val="256997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1751138" y="952457"/>
            <a:ext cx="9257650"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2400" b="1" dirty="0">
                <a:solidFill>
                  <a:srgbClr val="70AD47"/>
                </a:solidFill>
                <a:cs typeface="+mn-ea"/>
                <a:sym typeface="+mn-lt"/>
              </a:rPr>
              <a:t>Example</a:t>
            </a:r>
          </a:p>
          <a:p>
            <a:pPr marL="342900" lvl="0" indent="-342900">
              <a:buFont typeface="Wingdings" panose="05000000000000000000" pitchFamily="2" charset="2"/>
              <a:buChar char="Ø"/>
              <a:defRPr/>
            </a:pPr>
            <a:r>
              <a:rPr lang="en-US" altLang="zh-CN" sz="2000" b="0" i="0" dirty="0">
                <a:solidFill>
                  <a:srgbClr val="000000"/>
                </a:solidFill>
                <a:effectLst/>
              </a:rPr>
              <a:t>The queries compute the ratings and release dates of movies produced</a:t>
            </a:r>
            <a:br>
              <a:rPr lang="en-US" altLang="zh-CN" sz="2000" b="0" i="0" dirty="0">
                <a:solidFill>
                  <a:srgbClr val="000000"/>
                </a:solidFill>
                <a:effectLst/>
              </a:rPr>
            </a:br>
            <a:r>
              <a:rPr lang="en-US" altLang="zh-CN" sz="2000" b="0" i="0" dirty="0">
                <a:solidFill>
                  <a:srgbClr val="000000"/>
                </a:solidFill>
                <a:effectLst/>
              </a:rPr>
              <a:t>by US (respectively, German) production companies.</a:t>
            </a:r>
            <a:r>
              <a:rPr lang="en-US" altLang="zh-CN" sz="2000" dirty="0"/>
              <a:t> </a:t>
            </a:r>
          </a:p>
          <a:p>
            <a:pPr marL="342900" lvl="0" indent="-342900">
              <a:buFont typeface="Wingdings" panose="05000000000000000000" pitchFamily="2" charset="2"/>
              <a:buChar char="Ø"/>
              <a:defRPr/>
            </a:pPr>
            <a:r>
              <a:rPr lang="en-US" altLang="zh-CN" sz="2000" dirty="0">
                <a:cs typeface="+mn-ea"/>
                <a:sym typeface="+mn-lt"/>
              </a:rPr>
              <a:t>PostgreSQL correctly estimates that the company name table contains more than 8 times as many US companies than German companies. As a result, all intermediate results containing the company name table differ by a similar factor in the two query variants. </a:t>
            </a:r>
            <a:endParaRPr kumimoji="0" lang="en-US" altLang="zh-CN" sz="2000" i="0" u="none" strike="noStrike" kern="1200" cap="none" spc="0" normalizeH="0" baseline="0" noProof="0" dirty="0">
              <a:ln>
                <a:noFill/>
              </a:ln>
              <a:effectLst/>
              <a:uLnTx/>
              <a:uFillTx/>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Join Ordering</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椭圆 11">
            <a:extLst>
              <a:ext uri="{FF2B5EF4-FFF2-40B4-BE49-F238E27FC236}">
                <a16:creationId xmlns:a16="http://schemas.microsoft.com/office/drawing/2014/main" id="{BC7963D6-7C5A-4412-8633-259A4E4CF453}"/>
              </a:ext>
            </a:extLst>
          </p:cNvPr>
          <p:cNvSpPr/>
          <p:nvPr/>
        </p:nvSpPr>
        <p:spPr>
          <a:xfrm>
            <a:off x="1223934" y="106522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0">
            <a:extLst>
              <a:ext uri="{FF2B5EF4-FFF2-40B4-BE49-F238E27FC236}">
                <a16:creationId xmlns:a16="http://schemas.microsoft.com/office/drawing/2014/main" id="{2E5E29AE-7A4F-45BA-86F5-564DD057542C}"/>
              </a:ext>
            </a:extLst>
          </p:cNvPr>
          <p:cNvSpPr>
            <a:spLocks noEditPoints="1"/>
          </p:cNvSpPr>
          <p:nvPr/>
        </p:nvSpPr>
        <p:spPr bwMode="auto">
          <a:xfrm>
            <a:off x="1292832" y="1139792"/>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图片 8">
            <a:extLst>
              <a:ext uri="{FF2B5EF4-FFF2-40B4-BE49-F238E27FC236}">
                <a16:creationId xmlns:a16="http://schemas.microsoft.com/office/drawing/2014/main" id="{0F607778-F623-4357-8A36-26B9E5586BE7}"/>
              </a:ext>
            </a:extLst>
          </p:cNvPr>
          <p:cNvPicPr>
            <a:picLocks noChangeAspect="1"/>
          </p:cNvPicPr>
          <p:nvPr/>
        </p:nvPicPr>
        <p:blipFill rotWithShape="1">
          <a:blip r:embed="rId4"/>
          <a:srcRect r="-66" b="18118"/>
          <a:stretch/>
        </p:blipFill>
        <p:spPr>
          <a:xfrm>
            <a:off x="3385067" y="3429000"/>
            <a:ext cx="5421865" cy="3038856"/>
          </a:xfrm>
          <a:prstGeom prst="rect">
            <a:avLst/>
          </a:prstGeom>
        </p:spPr>
      </p:pic>
    </p:spTree>
    <p:extLst>
      <p:ext uri="{BB962C8B-B14F-4D97-AF65-F5344CB8AC3E}">
        <p14:creationId xmlns:p14="http://schemas.microsoft.com/office/powerpoint/2010/main" val="883976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26C593-4F31-4FBF-8F5B-3C4C836B29D2}"/>
              </a:ext>
            </a:extLst>
          </p:cNvPr>
          <p:cNvPicPr>
            <a:picLocks noChangeAspect="1"/>
          </p:cNvPicPr>
          <p:nvPr/>
        </p:nvPicPr>
        <p:blipFill>
          <a:blip r:embed="rId3"/>
          <a:stretch>
            <a:fillRect/>
          </a:stretch>
        </p:blipFill>
        <p:spPr>
          <a:xfrm>
            <a:off x="251684" y="1076106"/>
            <a:ext cx="3368332" cy="5303980"/>
          </a:xfrm>
          <a:prstGeom prst="rect">
            <a:avLst/>
          </a:prstGeom>
        </p:spPr>
      </p:pic>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Join Ordering</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图片 4">
            <a:extLst>
              <a:ext uri="{FF2B5EF4-FFF2-40B4-BE49-F238E27FC236}">
                <a16:creationId xmlns:a16="http://schemas.microsoft.com/office/drawing/2014/main" id="{4BB2D18F-3D9F-4A84-9EC0-158E01B9F98B}"/>
              </a:ext>
            </a:extLst>
          </p:cNvPr>
          <p:cNvPicPr>
            <a:picLocks noChangeAspect="1"/>
          </p:cNvPicPr>
          <p:nvPr/>
        </p:nvPicPr>
        <p:blipFill>
          <a:blip r:embed="rId5"/>
          <a:stretch>
            <a:fillRect/>
          </a:stretch>
        </p:blipFill>
        <p:spPr>
          <a:xfrm>
            <a:off x="3608676" y="1207362"/>
            <a:ext cx="4328535" cy="4290432"/>
          </a:xfrm>
          <a:prstGeom prst="rect">
            <a:avLst/>
          </a:prstGeom>
        </p:spPr>
      </p:pic>
      <p:pic>
        <p:nvPicPr>
          <p:cNvPr id="8" name="图片 7">
            <a:extLst>
              <a:ext uri="{FF2B5EF4-FFF2-40B4-BE49-F238E27FC236}">
                <a16:creationId xmlns:a16="http://schemas.microsoft.com/office/drawing/2014/main" id="{684AEC86-93DB-4F39-A012-86E818E8ED5E}"/>
              </a:ext>
            </a:extLst>
          </p:cNvPr>
          <p:cNvPicPr>
            <a:picLocks noChangeAspect="1"/>
          </p:cNvPicPr>
          <p:nvPr/>
        </p:nvPicPr>
        <p:blipFill>
          <a:blip r:embed="rId6"/>
          <a:stretch>
            <a:fillRect/>
          </a:stretch>
        </p:blipFill>
        <p:spPr>
          <a:xfrm>
            <a:off x="8311787" y="1151503"/>
            <a:ext cx="3756986" cy="4938188"/>
          </a:xfrm>
          <a:prstGeom prst="rect">
            <a:avLst/>
          </a:prstGeom>
        </p:spPr>
      </p:pic>
      <p:sp>
        <p:nvSpPr>
          <p:cNvPr id="9" name="文本框 8">
            <a:extLst>
              <a:ext uri="{FF2B5EF4-FFF2-40B4-BE49-F238E27FC236}">
                <a16:creationId xmlns:a16="http://schemas.microsoft.com/office/drawing/2014/main" id="{CFE4F6D9-5603-4D87-AF9E-D46622AC1F52}"/>
              </a:ext>
            </a:extLst>
          </p:cNvPr>
          <p:cNvSpPr txBox="1"/>
          <p:nvPr/>
        </p:nvSpPr>
        <p:spPr>
          <a:xfrm>
            <a:off x="5199052" y="6380086"/>
            <a:ext cx="1929261" cy="369332"/>
          </a:xfrm>
          <a:prstGeom prst="rect">
            <a:avLst/>
          </a:prstGeom>
          <a:noFill/>
        </p:spPr>
        <p:txBody>
          <a:bodyPr wrap="square" rtlCol="0">
            <a:spAutoFit/>
          </a:bodyPr>
          <a:lstStyle/>
          <a:p>
            <a:r>
              <a:rPr lang="zh-CN" altLang="en-US" dirty="0"/>
              <a:t>（</a:t>
            </a:r>
            <a:r>
              <a:rPr lang="en-US" altLang="zh-CN" dirty="0"/>
              <a:t>2</a:t>
            </a:r>
            <a:r>
              <a:rPr lang="zh-CN" altLang="en-US" dirty="0"/>
              <a:t>）</a:t>
            </a:r>
          </a:p>
        </p:txBody>
      </p:sp>
      <p:sp>
        <p:nvSpPr>
          <p:cNvPr id="16" name="文本框 15">
            <a:extLst>
              <a:ext uri="{FF2B5EF4-FFF2-40B4-BE49-F238E27FC236}">
                <a16:creationId xmlns:a16="http://schemas.microsoft.com/office/drawing/2014/main" id="{8B65BD14-F9CE-44AC-A118-7B567B9E42E0}"/>
              </a:ext>
            </a:extLst>
          </p:cNvPr>
          <p:cNvSpPr txBox="1"/>
          <p:nvPr/>
        </p:nvSpPr>
        <p:spPr>
          <a:xfrm>
            <a:off x="987129" y="6380059"/>
            <a:ext cx="1827611" cy="369332"/>
          </a:xfrm>
          <a:prstGeom prst="rect">
            <a:avLst/>
          </a:prstGeom>
          <a:noFill/>
        </p:spPr>
        <p:txBody>
          <a:bodyPr wrap="square" rtlCol="0">
            <a:spAutoFit/>
          </a:bodyPr>
          <a:lstStyle/>
          <a:p>
            <a:r>
              <a:rPr lang="zh-CN" altLang="en-US" dirty="0"/>
              <a:t>（</a:t>
            </a:r>
            <a:r>
              <a:rPr lang="en-US" altLang="zh-CN" dirty="0"/>
              <a:t>1</a:t>
            </a:r>
            <a:r>
              <a:rPr lang="zh-CN" altLang="en-US" dirty="0"/>
              <a:t>）</a:t>
            </a:r>
          </a:p>
        </p:txBody>
      </p:sp>
      <p:sp>
        <p:nvSpPr>
          <p:cNvPr id="17" name="文本框 16">
            <a:extLst>
              <a:ext uri="{FF2B5EF4-FFF2-40B4-BE49-F238E27FC236}">
                <a16:creationId xmlns:a16="http://schemas.microsoft.com/office/drawing/2014/main" id="{94614B7D-3BC0-4F73-ACF2-A487B3B2325E}"/>
              </a:ext>
            </a:extLst>
          </p:cNvPr>
          <p:cNvSpPr txBox="1"/>
          <p:nvPr/>
        </p:nvSpPr>
        <p:spPr>
          <a:xfrm>
            <a:off x="9884823" y="6268508"/>
            <a:ext cx="1827611" cy="369332"/>
          </a:xfrm>
          <a:prstGeom prst="rect">
            <a:avLst/>
          </a:prstGeom>
          <a:noFill/>
        </p:spPr>
        <p:txBody>
          <a:bodyPr wrap="square" rtlCol="0">
            <a:spAutoFit/>
          </a:bodyPr>
          <a:lstStyle/>
          <a:p>
            <a:r>
              <a:rPr lang="zh-CN" altLang="en-US" dirty="0"/>
              <a:t>（</a:t>
            </a:r>
            <a:r>
              <a:rPr lang="en-US" altLang="zh-CN" dirty="0"/>
              <a:t>3</a:t>
            </a:r>
            <a:r>
              <a:rPr lang="zh-CN" altLang="en-US" dirty="0"/>
              <a:t>）</a:t>
            </a:r>
          </a:p>
        </p:txBody>
      </p:sp>
      <p:sp>
        <p:nvSpPr>
          <p:cNvPr id="15" name="任意多边形: 形状 14">
            <a:extLst>
              <a:ext uri="{FF2B5EF4-FFF2-40B4-BE49-F238E27FC236}">
                <a16:creationId xmlns:a16="http://schemas.microsoft.com/office/drawing/2014/main" id="{73F9FFE9-8DB1-40CA-A2B7-8153B76CC28D}"/>
              </a:ext>
            </a:extLst>
          </p:cNvPr>
          <p:cNvSpPr/>
          <p:nvPr/>
        </p:nvSpPr>
        <p:spPr>
          <a:xfrm>
            <a:off x="4836160" y="2590800"/>
            <a:ext cx="3027762" cy="3100589"/>
          </a:xfrm>
          <a:custGeom>
            <a:avLst/>
            <a:gdLst>
              <a:gd name="connsiteX0" fmla="*/ 1666240 w 3027762"/>
              <a:gd name="connsiteY0" fmla="*/ 20320 h 3100589"/>
              <a:gd name="connsiteX1" fmla="*/ 1666240 w 3027762"/>
              <a:gd name="connsiteY1" fmla="*/ 20320 h 3100589"/>
              <a:gd name="connsiteX2" fmla="*/ 1097280 w 3027762"/>
              <a:gd name="connsiteY2" fmla="*/ 416560 h 3100589"/>
              <a:gd name="connsiteX3" fmla="*/ 1016000 w 3027762"/>
              <a:gd name="connsiteY3" fmla="*/ 477520 h 3100589"/>
              <a:gd name="connsiteX4" fmla="*/ 833120 w 3027762"/>
              <a:gd name="connsiteY4" fmla="*/ 579120 h 3100589"/>
              <a:gd name="connsiteX5" fmla="*/ 599440 w 3027762"/>
              <a:gd name="connsiteY5" fmla="*/ 782320 h 3100589"/>
              <a:gd name="connsiteX6" fmla="*/ 365760 w 3027762"/>
              <a:gd name="connsiteY6" fmla="*/ 894080 h 3100589"/>
              <a:gd name="connsiteX7" fmla="*/ 213360 w 3027762"/>
              <a:gd name="connsiteY7" fmla="*/ 995680 h 3100589"/>
              <a:gd name="connsiteX8" fmla="*/ 162560 w 3027762"/>
              <a:gd name="connsiteY8" fmla="*/ 1046480 h 3100589"/>
              <a:gd name="connsiteX9" fmla="*/ 101600 w 3027762"/>
              <a:gd name="connsiteY9" fmla="*/ 1097280 h 3100589"/>
              <a:gd name="connsiteX10" fmla="*/ 81280 w 3027762"/>
              <a:gd name="connsiteY10" fmla="*/ 1127760 h 3100589"/>
              <a:gd name="connsiteX11" fmla="*/ 50800 w 3027762"/>
              <a:gd name="connsiteY11" fmla="*/ 1168400 h 3100589"/>
              <a:gd name="connsiteX12" fmla="*/ 40640 w 3027762"/>
              <a:gd name="connsiteY12" fmla="*/ 1341120 h 3100589"/>
              <a:gd name="connsiteX13" fmla="*/ 50800 w 3027762"/>
              <a:gd name="connsiteY13" fmla="*/ 1686560 h 3100589"/>
              <a:gd name="connsiteX14" fmla="*/ 0 w 3027762"/>
              <a:gd name="connsiteY14" fmla="*/ 2133600 h 3100589"/>
              <a:gd name="connsiteX15" fmla="*/ 10160 w 3027762"/>
              <a:gd name="connsiteY15" fmla="*/ 2804160 h 3100589"/>
              <a:gd name="connsiteX16" fmla="*/ 20320 w 3027762"/>
              <a:gd name="connsiteY16" fmla="*/ 2854960 h 3100589"/>
              <a:gd name="connsiteX17" fmla="*/ 50800 w 3027762"/>
              <a:gd name="connsiteY17" fmla="*/ 2926080 h 3100589"/>
              <a:gd name="connsiteX18" fmla="*/ 274320 w 3027762"/>
              <a:gd name="connsiteY18" fmla="*/ 3007360 h 3100589"/>
              <a:gd name="connsiteX19" fmla="*/ 782320 w 3027762"/>
              <a:gd name="connsiteY19" fmla="*/ 3017520 h 3100589"/>
              <a:gd name="connsiteX20" fmla="*/ 1310640 w 3027762"/>
              <a:gd name="connsiteY20" fmla="*/ 3058160 h 3100589"/>
              <a:gd name="connsiteX21" fmla="*/ 1717040 w 3027762"/>
              <a:gd name="connsiteY21" fmla="*/ 3078480 h 3100589"/>
              <a:gd name="connsiteX22" fmla="*/ 2032000 w 3027762"/>
              <a:gd name="connsiteY22" fmla="*/ 3088640 h 3100589"/>
              <a:gd name="connsiteX23" fmla="*/ 2286000 w 3027762"/>
              <a:gd name="connsiteY23" fmla="*/ 3098800 h 3100589"/>
              <a:gd name="connsiteX24" fmla="*/ 2397760 w 3027762"/>
              <a:gd name="connsiteY24" fmla="*/ 3088640 h 3100589"/>
              <a:gd name="connsiteX25" fmla="*/ 2590800 w 3027762"/>
              <a:gd name="connsiteY25" fmla="*/ 2885440 h 3100589"/>
              <a:gd name="connsiteX26" fmla="*/ 2702560 w 3027762"/>
              <a:gd name="connsiteY26" fmla="*/ 2540000 h 3100589"/>
              <a:gd name="connsiteX27" fmla="*/ 2712720 w 3027762"/>
              <a:gd name="connsiteY27" fmla="*/ 2367280 h 3100589"/>
              <a:gd name="connsiteX28" fmla="*/ 2722880 w 3027762"/>
              <a:gd name="connsiteY28" fmla="*/ 2052320 h 3100589"/>
              <a:gd name="connsiteX29" fmla="*/ 2733040 w 3027762"/>
              <a:gd name="connsiteY29" fmla="*/ 1950720 h 3100589"/>
              <a:gd name="connsiteX30" fmla="*/ 2743200 w 3027762"/>
              <a:gd name="connsiteY30" fmla="*/ 1788160 h 3100589"/>
              <a:gd name="connsiteX31" fmla="*/ 2753360 w 3027762"/>
              <a:gd name="connsiteY31" fmla="*/ 1717040 h 3100589"/>
              <a:gd name="connsiteX32" fmla="*/ 2763520 w 3027762"/>
              <a:gd name="connsiteY32" fmla="*/ 1615440 h 3100589"/>
              <a:gd name="connsiteX33" fmla="*/ 2794000 w 3027762"/>
              <a:gd name="connsiteY33" fmla="*/ 1249680 h 3100589"/>
              <a:gd name="connsiteX34" fmla="*/ 2966720 w 3027762"/>
              <a:gd name="connsiteY34" fmla="*/ 1046480 h 3100589"/>
              <a:gd name="connsiteX35" fmla="*/ 3007360 w 3027762"/>
              <a:gd name="connsiteY35" fmla="*/ 975360 h 3100589"/>
              <a:gd name="connsiteX36" fmla="*/ 3027680 w 3027762"/>
              <a:gd name="connsiteY36" fmla="*/ 772160 h 3100589"/>
              <a:gd name="connsiteX37" fmla="*/ 2987040 w 3027762"/>
              <a:gd name="connsiteY37" fmla="*/ 629920 h 3100589"/>
              <a:gd name="connsiteX38" fmla="*/ 2875280 w 3027762"/>
              <a:gd name="connsiteY38" fmla="*/ 619760 h 3100589"/>
              <a:gd name="connsiteX39" fmla="*/ 2763520 w 3027762"/>
              <a:gd name="connsiteY39" fmla="*/ 568960 h 3100589"/>
              <a:gd name="connsiteX40" fmla="*/ 2682240 w 3027762"/>
              <a:gd name="connsiteY40" fmla="*/ 538480 h 3100589"/>
              <a:gd name="connsiteX41" fmla="*/ 2600960 w 3027762"/>
              <a:gd name="connsiteY41" fmla="*/ 477520 h 3100589"/>
              <a:gd name="connsiteX42" fmla="*/ 2519680 w 3027762"/>
              <a:gd name="connsiteY42" fmla="*/ 426720 h 3100589"/>
              <a:gd name="connsiteX43" fmla="*/ 2336800 w 3027762"/>
              <a:gd name="connsiteY43" fmla="*/ 314960 h 3100589"/>
              <a:gd name="connsiteX44" fmla="*/ 2275840 w 3027762"/>
              <a:gd name="connsiteY44" fmla="*/ 264160 h 3100589"/>
              <a:gd name="connsiteX45" fmla="*/ 2103120 w 3027762"/>
              <a:gd name="connsiteY45" fmla="*/ 132080 h 3100589"/>
              <a:gd name="connsiteX46" fmla="*/ 1960880 w 3027762"/>
              <a:gd name="connsiteY46" fmla="*/ 30480 h 3100589"/>
              <a:gd name="connsiteX47" fmla="*/ 1788160 w 3027762"/>
              <a:gd name="connsiteY47" fmla="*/ 0 h 3100589"/>
              <a:gd name="connsiteX48" fmla="*/ 1727200 w 3027762"/>
              <a:gd name="connsiteY48" fmla="*/ 10160 h 3100589"/>
              <a:gd name="connsiteX49" fmla="*/ 1676400 w 3027762"/>
              <a:gd name="connsiteY49" fmla="*/ 50800 h 3100589"/>
              <a:gd name="connsiteX50" fmla="*/ 1666240 w 3027762"/>
              <a:gd name="connsiteY50" fmla="*/ 20320 h 310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027762" h="3100589">
                <a:moveTo>
                  <a:pt x="1666240" y="20320"/>
                </a:moveTo>
                <a:lnTo>
                  <a:pt x="1666240" y="20320"/>
                </a:lnTo>
                <a:cubicBezTo>
                  <a:pt x="1233473" y="349223"/>
                  <a:pt x="1594761" y="84906"/>
                  <a:pt x="1097280" y="416560"/>
                </a:cubicBezTo>
                <a:cubicBezTo>
                  <a:pt x="1069101" y="435346"/>
                  <a:pt x="1045191" y="460349"/>
                  <a:pt x="1016000" y="477520"/>
                </a:cubicBezTo>
                <a:cubicBezTo>
                  <a:pt x="895333" y="548501"/>
                  <a:pt x="947648" y="482676"/>
                  <a:pt x="833120" y="579120"/>
                </a:cubicBezTo>
                <a:cubicBezTo>
                  <a:pt x="711615" y="681440"/>
                  <a:pt x="747017" y="696234"/>
                  <a:pt x="599440" y="782320"/>
                </a:cubicBezTo>
                <a:cubicBezTo>
                  <a:pt x="524858" y="825826"/>
                  <a:pt x="440727" y="851242"/>
                  <a:pt x="365760" y="894080"/>
                </a:cubicBezTo>
                <a:cubicBezTo>
                  <a:pt x="313734" y="923809"/>
                  <a:pt x="256328" y="952712"/>
                  <a:pt x="213360" y="995680"/>
                </a:cubicBezTo>
                <a:cubicBezTo>
                  <a:pt x="196427" y="1012613"/>
                  <a:pt x="180280" y="1030371"/>
                  <a:pt x="162560" y="1046480"/>
                </a:cubicBezTo>
                <a:cubicBezTo>
                  <a:pt x="142988" y="1064273"/>
                  <a:pt x="120303" y="1078577"/>
                  <a:pt x="101600" y="1097280"/>
                </a:cubicBezTo>
                <a:cubicBezTo>
                  <a:pt x="92966" y="1105914"/>
                  <a:pt x="88377" y="1117824"/>
                  <a:pt x="81280" y="1127760"/>
                </a:cubicBezTo>
                <a:cubicBezTo>
                  <a:pt x="71438" y="1141539"/>
                  <a:pt x="60960" y="1154853"/>
                  <a:pt x="50800" y="1168400"/>
                </a:cubicBezTo>
                <a:cubicBezTo>
                  <a:pt x="47413" y="1225973"/>
                  <a:pt x="40640" y="1283447"/>
                  <a:pt x="40640" y="1341120"/>
                </a:cubicBezTo>
                <a:cubicBezTo>
                  <a:pt x="40640" y="1456316"/>
                  <a:pt x="53955" y="1571407"/>
                  <a:pt x="50800" y="1686560"/>
                </a:cubicBezTo>
                <a:cubicBezTo>
                  <a:pt x="40955" y="2045899"/>
                  <a:pt x="66485" y="1967388"/>
                  <a:pt x="0" y="2133600"/>
                </a:cubicBezTo>
                <a:cubicBezTo>
                  <a:pt x="3387" y="2357120"/>
                  <a:pt x="3865" y="2580703"/>
                  <a:pt x="10160" y="2804160"/>
                </a:cubicBezTo>
                <a:cubicBezTo>
                  <a:pt x="10646" y="2821422"/>
                  <a:pt x="16574" y="2838103"/>
                  <a:pt x="20320" y="2854960"/>
                </a:cubicBezTo>
                <a:cubicBezTo>
                  <a:pt x="26098" y="2880962"/>
                  <a:pt x="29156" y="2907141"/>
                  <a:pt x="50800" y="2926080"/>
                </a:cubicBezTo>
                <a:cubicBezTo>
                  <a:pt x="112476" y="2980046"/>
                  <a:pt x="192720" y="3001178"/>
                  <a:pt x="274320" y="3007360"/>
                </a:cubicBezTo>
                <a:cubicBezTo>
                  <a:pt x="443203" y="3020154"/>
                  <a:pt x="612987" y="3014133"/>
                  <a:pt x="782320" y="3017520"/>
                </a:cubicBezTo>
                <a:cubicBezTo>
                  <a:pt x="958204" y="3032177"/>
                  <a:pt x="1134337" y="3048543"/>
                  <a:pt x="1310640" y="3058160"/>
                </a:cubicBezTo>
                <a:lnTo>
                  <a:pt x="1717040" y="3078480"/>
                </a:lnTo>
                <a:lnTo>
                  <a:pt x="2032000" y="3088640"/>
                </a:lnTo>
                <a:lnTo>
                  <a:pt x="2286000" y="3098800"/>
                </a:lnTo>
                <a:cubicBezTo>
                  <a:pt x="2323253" y="3095413"/>
                  <a:pt x="2367115" y="3110091"/>
                  <a:pt x="2397760" y="3088640"/>
                </a:cubicBezTo>
                <a:cubicBezTo>
                  <a:pt x="2474297" y="3035064"/>
                  <a:pt x="2537086" y="2961880"/>
                  <a:pt x="2590800" y="2885440"/>
                </a:cubicBezTo>
                <a:cubicBezTo>
                  <a:pt x="2651133" y="2799581"/>
                  <a:pt x="2679298" y="2638864"/>
                  <a:pt x="2702560" y="2540000"/>
                </a:cubicBezTo>
                <a:cubicBezTo>
                  <a:pt x="2705947" y="2482427"/>
                  <a:pt x="2710319" y="2424903"/>
                  <a:pt x="2712720" y="2367280"/>
                </a:cubicBezTo>
                <a:cubicBezTo>
                  <a:pt x="2717093" y="2262330"/>
                  <a:pt x="2717762" y="2157237"/>
                  <a:pt x="2722880" y="2052320"/>
                </a:cubicBezTo>
                <a:cubicBezTo>
                  <a:pt x="2724538" y="2018325"/>
                  <a:pt x="2730430" y="1984655"/>
                  <a:pt x="2733040" y="1950720"/>
                </a:cubicBezTo>
                <a:cubicBezTo>
                  <a:pt x="2737204" y="1896588"/>
                  <a:pt x="2738497" y="1842248"/>
                  <a:pt x="2743200" y="1788160"/>
                </a:cubicBezTo>
                <a:cubicBezTo>
                  <a:pt x="2745275" y="1764303"/>
                  <a:pt x="2750562" y="1740823"/>
                  <a:pt x="2753360" y="1717040"/>
                </a:cubicBezTo>
                <a:cubicBezTo>
                  <a:pt x="2757337" y="1683238"/>
                  <a:pt x="2760572" y="1649348"/>
                  <a:pt x="2763520" y="1615440"/>
                </a:cubicBezTo>
                <a:cubicBezTo>
                  <a:pt x="2774118" y="1493557"/>
                  <a:pt x="2758021" y="1366612"/>
                  <a:pt x="2794000" y="1249680"/>
                </a:cubicBezTo>
                <a:cubicBezTo>
                  <a:pt x="2848515" y="1072505"/>
                  <a:pt x="2901310" y="1136419"/>
                  <a:pt x="2966720" y="1046480"/>
                </a:cubicBezTo>
                <a:cubicBezTo>
                  <a:pt x="2982780" y="1024398"/>
                  <a:pt x="2993813" y="999067"/>
                  <a:pt x="3007360" y="975360"/>
                </a:cubicBezTo>
                <a:cubicBezTo>
                  <a:pt x="3009821" y="953208"/>
                  <a:pt x="3029173" y="784599"/>
                  <a:pt x="3027680" y="772160"/>
                </a:cubicBezTo>
                <a:cubicBezTo>
                  <a:pt x="3021805" y="723201"/>
                  <a:pt x="3021908" y="664788"/>
                  <a:pt x="2987040" y="629920"/>
                </a:cubicBezTo>
                <a:cubicBezTo>
                  <a:pt x="2960589" y="603469"/>
                  <a:pt x="2912533" y="623147"/>
                  <a:pt x="2875280" y="619760"/>
                </a:cubicBezTo>
                <a:cubicBezTo>
                  <a:pt x="2714562" y="566187"/>
                  <a:pt x="2907387" y="635360"/>
                  <a:pt x="2763520" y="568960"/>
                </a:cubicBezTo>
                <a:cubicBezTo>
                  <a:pt x="2737248" y="556834"/>
                  <a:pt x="2707460" y="552666"/>
                  <a:pt x="2682240" y="538480"/>
                </a:cubicBezTo>
                <a:cubicBezTo>
                  <a:pt x="2652723" y="521876"/>
                  <a:pt x="2628868" y="496706"/>
                  <a:pt x="2600960" y="477520"/>
                </a:cubicBezTo>
                <a:cubicBezTo>
                  <a:pt x="2574632" y="459420"/>
                  <a:pt x="2547609" y="442236"/>
                  <a:pt x="2519680" y="426720"/>
                </a:cubicBezTo>
                <a:cubicBezTo>
                  <a:pt x="2375309" y="346514"/>
                  <a:pt x="2459533" y="411393"/>
                  <a:pt x="2336800" y="314960"/>
                </a:cubicBezTo>
                <a:cubicBezTo>
                  <a:pt x="2316001" y="298618"/>
                  <a:pt x="2296670" y="280462"/>
                  <a:pt x="2275840" y="264160"/>
                </a:cubicBezTo>
                <a:cubicBezTo>
                  <a:pt x="2218763" y="219491"/>
                  <a:pt x="2158149" y="179248"/>
                  <a:pt x="2103120" y="132080"/>
                </a:cubicBezTo>
                <a:cubicBezTo>
                  <a:pt x="2053393" y="89457"/>
                  <a:pt x="2022274" y="55037"/>
                  <a:pt x="1960880" y="30480"/>
                </a:cubicBezTo>
                <a:cubicBezTo>
                  <a:pt x="1907499" y="9128"/>
                  <a:pt x="1844048" y="6210"/>
                  <a:pt x="1788160" y="0"/>
                </a:cubicBezTo>
                <a:cubicBezTo>
                  <a:pt x="1767840" y="3387"/>
                  <a:pt x="1745954" y="1636"/>
                  <a:pt x="1727200" y="10160"/>
                </a:cubicBezTo>
                <a:cubicBezTo>
                  <a:pt x="1707458" y="19133"/>
                  <a:pt x="1694046" y="38196"/>
                  <a:pt x="1676400" y="50800"/>
                </a:cubicBezTo>
                <a:cubicBezTo>
                  <a:pt x="1670238" y="55202"/>
                  <a:pt x="1667933" y="25400"/>
                  <a:pt x="1666240" y="20320"/>
                </a:cubicBez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7D5A4022-4DCE-4EA6-A192-1A871C95EE0C}"/>
              </a:ext>
            </a:extLst>
          </p:cNvPr>
          <p:cNvSpPr/>
          <p:nvPr/>
        </p:nvSpPr>
        <p:spPr>
          <a:xfrm>
            <a:off x="339592" y="3494495"/>
            <a:ext cx="3027762" cy="3100589"/>
          </a:xfrm>
          <a:custGeom>
            <a:avLst/>
            <a:gdLst>
              <a:gd name="connsiteX0" fmla="*/ 1666240 w 3027762"/>
              <a:gd name="connsiteY0" fmla="*/ 20320 h 3100589"/>
              <a:gd name="connsiteX1" fmla="*/ 1666240 w 3027762"/>
              <a:gd name="connsiteY1" fmla="*/ 20320 h 3100589"/>
              <a:gd name="connsiteX2" fmla="*/ 1097280 w 3027762"/>
              <a:gd name="connsiteY2" fmla="*/ 416560 h 3100589"/>
              <a:gd name="connsiteX3" fmla="*/ 1016000 w 3027762"/>
              <a:gd name="connsiteY3" fmla="*/ 477520 h 3100589"/>
              <a:gd name="connsiteX4" fmla="*/ 833120 w 3027762"/>
              <a:gd name="connsiteY4" fmla="*/ 579120 h 3100589"/>
              <a:gd name="connsiteX5" fmla="*/ 599440 w 3027762"/>
              <a:gd name="connsiteY5" fmla="*/ 782320 h 3100589"/>
              <a:gd name="connsiteX6" fmla="*/ 365760 w 3027762"/>
              <a:gd name="connsiteY6" fmla="*/ 894080 h 3100589"/>
              <a:gd name="connsiteX7" fmla="*/ 213360 w 3027762"/>
              <a:gd name="connsiteY7" fmla="*/ 995680 h 3100589"/>
              <a:gd name="connsiteX8" fmla="*/ 162560 w 3027762"/>
              <a:gd name="connsiteY8" fmla="*/ 1046480 h 3100589"/>
              <a:gd name="connsiteX9" fmla="*/ 101600 w 3027762"/>
              <a:gd name="connsiteY9" fmla="*/ 1097280 h 3100589"/>
              <a:gd name="connsiteX10" fmla="*/ 81280 w 3027762"/>
              <a:gd name="connsiteY10" fmla="*/ 1127760 h 3100589"/>
              <a:gd name="connsiteX11" fmla="*/ 50800 w 3027762"/>
              <a:gd name="connsiteY11" fmla="*/ 1168400 h 3100589"/>
              <a:gd name="connsiteX12" fmla="*/ 40640 w 3027762"/>
              <a:gd name="connsiteY12" fmla="*/ 1341120 h 3100589"/>
              <a:gd name="connsiteX13" fmla="*/ 50800 w 3027762"/>
              <a:gd name="connsiteY13" fmla="*/ 1686560 h 3100589"/>
              <a:gd name="connsiteX14" fmla="*/ 0 w 3027762"/>
              <a:gd name="connsiteY14" fmla="*/ 2133600 h 3100589"/>
              <a:gd name="connsiteX15" fmla="*/ 10160 w 3027762"/>
              <a:gd name="connsiteY15" fmla="*/ 2804160 h 3100589"/>
              <a:gd name="connsiteX16" fmla="*/ 20320 w 3027762"/>
              <a:gd name="connsiteY16" fmla="*/ 2854960 h 3100589"/>
              <a:gd name="connsiteX17" fmla="*/ 50800 w 3027762"/>
              <a:gd name="connsiteY17" fmla="*/ 2926080 h 3100589"/>
              <a:gd name="connsiteX18" fmla="*/ 274320 w 3027762"/>
              <a:gd name="connsiteY18" fmla="*/ 3007360 h 3100589"/>
              <a:gd name="connsiteX19" fmla="*/ 782320 w 3027762"/>
              <a:gd name="connsiteY19" fmla="*/ 3017520 h 3100589"/>
              <a:gd name="connsiteX20" fmla="*/ 1310640 w 3027762"/>
              <a:gd name="connsiteY20" fmla="*/ 3058160 h 3100589"/>
              <a:gd name="connsiteX21" fmla="*/ 1717040 w 3027762"/>
              <a:gd name="connsiteY21" fmla="*/ 3078480 h 3100589"/>
              <a:gd name="connsiteX22" fmla="*/ 2032000 w 3027762"/>
              <a:gd name="connsiteY22" fmla="*/ 3088640 h 3100589"/>
              <a:gd name="connsiteX23" fmla="*/ 2286000 w 3027762"/>
              <a:gd name="connsiteY23" fmla="*/ 3098800 h 3100589"/>
              <a:gd name="connsiteX24" fmla="*/ 2397760 w 3027762"/>
              <a:gd name="connsiteY24" fmla="*/ 3088640 h 3100589"/>
              <a:gd name="connsiteX25" fmla="*/ 2590800 w 3027762"/>
              <a:gd name="connsiteY25" fmla="*/ 2885440 h 3100589"/>
              <a:gd name="connsiteX26" fmla="*/ 2702560 w 3027762"/>
              <a:gd name="connsiteY26" fmla="*/ 2540000 h 3100589"/>
              <a:gd name="connsiteX27" fmla="*/ 2712720 w 3027762"/>
              <a:gd name="connsiteY27" fmla="*/ 2367280 h 3100589"/>
              <a:gd name="connsiteX28" fmla="*/ 2722880 w 3027762"/>
              <a:gd name="connsiteY28" fmla="*/ 2052320 h 3100589"/>
              <a:gd name="connsiteX29" fmla="*/ 2733040 w 3027762"/>
              <a:gd name="connsiteY29" fmla="*/ 1950720 h 3100589"/>
              <a:gd name="connsiteX30" fmla="*/ 2743200 w 3027762"/>
              <a:gd name="connsiteY30" fmla="*/ 1788160 h 3100589"/>
              <a:gd name="connsiteX31" fmla="*/ 2753360 w 3027762"/>
              <a:gd name="connsiteY31" fmla="*/ 1717040 h 3100589"/>
              <a:gd name="connsiteX32" fmla="*/ 2763520 w 3027762"/>
              <a:gd name="connsiteY32" fmla="*/ 1615440 h 3100589"/>
              <a:gd name="connsiteX33" fmla="*/ 2794000 w 3027762"/>
              <a:gd name="connsiteY33" fmla="*/ 1249680 h 3100589"/>
              <a:gd name="connsiteX34" fmla="*/ 2966720 w 3027762"/>
              <a:gd name="connsiteY34" fmla="*/ 1046480 h 3100589"/>
              <a:gd name="connsiteX35" fmla="*/ 3007360 w 3027762"/>
              <a:gd name="connsiteY35" fmla="*/ 975360 h 3100589"/>
              <a:gd name="connsiteX36" fmla="*/ 3027680 w 3027762"/>
              <a:gd name="connsiteY36" fmla="*/ 772160 h 3100589"/>
              <a:gd name="connsiteX37" fmla="*/ 2987040 w 3027762"/>
              <a:gd name="connsiteY37" fmla="*/ 629920 h 3100589"/>
              <a:gd name="connsiteX38" fmla="*/ 2875280 w 3027762"/>
              <a:gd name="connsiteY38" fmla="*/ 619760 h 3100589"/>
              <a:gd name="connsiteX39" fmla="*/ 2763520 w 3027762"/>
              <a:gd name="connsiteY39" fmla="*/ 568960 h 3100589"/>
              <a:gd name="connsiteX40" fmla="*/ 2682240 w 3027762"/>
              <a:gd name="connsiteY40" fmla="*/ 538480 h 3100589"/>
              <a:gd name="connsiteX41" fmla="*/ 2600960 w 3027762"/>
              <a:gd name="connsiteY41" fmla="*/ 477520 h 3100589"/>
              <a:gd name="connsiteX42" fmla="*/ 2519680 w 3027762"/>
              <a:gd name="connsiteY42" fmla="*/ 426720 h 3100589"/>
              <a:gd name="connsiteX43" fmla="*/ 2336800 w 3027762"/>
              <a:gd name="connsiteY43" fmla="*/ 314960 h 3100589"/>
              <a:gd name="connsiteX44" fmla="*/ 2275840 w 3027762"/>
              <a:gd name="connsiteY44" fmla="*/ 264160 h 3100589"/>
              <a:gd name="connsiteX45" fmla="*/ 2103120 w 3027762"/>
              <a:gd name="connsiteY45" fmla="*/ 132080 h 3100589"/>
              <a:gd name="connsiteX46" fmla="*/ 1960880 w 3027762"/>
              <a:gd name="connsiteY46" fmla="*/ 30480 h 3100589"/>
              <a:gd name="connsiteX47" fmla="*/ 1788160 w 3027762"/>
              <a:gd name="connsiteY47" fmla="*/ 0 h 3100589"/>
              <a:gd name="connsiteX48" fmla="*/ 1727200 w 3027762"/>
              <a:gd name="connsiteY48" fmla="*/ 10160 h 3100589"/>
              <a:gd name="connsiteX49" fmla="*/ 1676400 w 3027762"/>
              <a:gd name="connsiteY49" fmla="*/ 50800 h 3100589"/>
              <a:gd name="connsiteX50" fmla="*/ 1666240 w 3027762"/>
              <a:gd name="connsiteY50" fmla="*/ 20320 h 310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027762" h="3100589">
                <a:moveTo>
                  <a:pt x="1666240" y="20320"/>
                </a:moveTo>
                <a:lnTo>
                  <a:pt x="1666240" y="20320"/>
                </a:lnTo>
                <a:cubicBezTo>
                  <a:pt x="1233473" y="349223"/>
                  <a:pt x="1594761" y="84906"/>
                  <a:pt x="1097280" y="416560"/>
                </a:cubicBezTo>
                <a:cubicBezTo>
                  <a:pt x="1069101" y="435346"/>
                  <a:pt x="1045191" y="460349"/>
                  <a:pt x="1016000" y="477520"/>
                </a:cubicBezTo>
                <a:cubicBezTo>
                  <a:pt x="895333" y="548501"/>
                  <a:pt x="947648" y="482676"/>
                  <a:pt x="833120" y="579120"/>
                </a:cubicBezTo>
                <a:cubicBezTo>
                  <a:pt x="711615" y="681440"/>
                  <a:pt x="747017" y="696234"/>
                  <a:pt x="599440" y="782320"/>
                </a:cubicBezTo>
                <a:cubicBezTo>
                  <a:pt x="524858" y="825826"/>
                  <a:pt x="440727" y="851242"/>
                  <a:pt x="365760" y="894080"/>
                </a:cubicBezTo>
                <a:cubicBezTo>
                  <a:pt x="313734" y="923809"/>
                  <a:pt x="256328" y="952712"/>
                  <a:pt x="213360" y="995680"/>
                </a:cubicBezTo>
                <a:cubicBezTo>
                  <a:pt x="196427" y="1012613"/>
                  <a:pt x="180280" y="1030371"/>
                  <a:pt x="162560" y="1046480"/>
                </a:cubicBezTo>
                <a:cubicBezTo>
                  <a:pt x="142988" y="1064273"/>
                  <a:pt x="120303" y="1078577"/>
                  <a:pt x="101600" y="1097280"/>
                </a:cubicBezTo>
                <a:cubicBezTo>
                  <a:pt x="92966" y="1105914"/>
                  <a:pt x="88377" y="1117824"/>
                  <a:pt x="81280" y="1127760"/>
                </a:cubicBezTo>
                <a:cubicBezTo>
                  <a:pt x="71438" y="1141539"/>
                  <a:pt x="60960" y="1154853"/>
                  <a:pt x="50800" y="1168400"/>
                </a:cubicBezTo>
                <a:cubicBezTo>
                  <a:pt x="47413" y="1225973"/>
                  <a:pt x="40640" y="1283447"/>
                  <a:pt x="40640" y="1341120"/>
                </a:cubicBezTo>
                <a:cubicBezTo>
                  <a:pt x="40640" y="1456316"/>
                  <a:pt x="53955" y="1571407"/>
                  <a:pt x="50800" y="1686560"/>
                </a:cubicBezTo>
                <a:cubicBezTo>
                  <a:pt x="40955" y="2045899"/>
                  <a:pt x="66485" y="1967388"/>
                  <a:pt x="0" y="2133600"/>
                </a:cubicBezTo>
                <a:cubicBezTo>
                  <a:pt x="3387" y="2357120"/>
                  <a:pt x="3865" y="2580703"/>
                  <a:pt x="10160" y="2804160"/>
                </a:cubicBezTo>
                <a:cubicBezTo>
                  <a:pt x="10646" y="2821422"/>
                  <a:pt x="16574" y="2838103"/>
                  <a:pt x="20320" y="2854960"/>
                </a:cubicBezTo>
                <a:cubicBezTo>
                  <a:pt x="26098" y="2880962"/>
                  <a:pt x="29156" y="2907141"/>
                  <a:pt x="50800" y="2926080"/>
                </a:cubicBezTo>
                <a:cubicBezTo>
                  <a:pt x="112476" y="2980046"/>
                  <a:pt x="192720" y="3001178"/>
                  <a:pt x="274320" y="3007360"/>
                </a:cubicBezTo>
                <a:cubicBezTo>
                  <a:pt x="443203" y="3020154"/>
                  <a:pt x="612987" y="3014133"/>
                  <a:pt x="782320" y="3017520"/>
                </a:cubicBezTo>
                <a:cubicBezTo>
                  <a:pt x="958204" y="3032177"/>
                  <a:pt x="1134337" y="3048543"/>
                  <a:pt x="1310640" y="3058160"/>
                </a:cubicBezTo>
                <a:lnTo>
                  <a:pt x="1717040" y="3078480"/>
                </a:lnTo>
                <a:lnTo>
                  <a:pt x="2032000" y="3088640"/>
                </a:lnTo>
                <a:lnTo>
                  <a:pt x="2286000" y="3098800"/>
                </a:lnTo>
                <a:cubicBezTo>
                  <a:pt x="2323253" y="3095413"/>
                  <a:pt x="2367115" y="3110091"/>
                  <a:pt x="2397760" y="3088640"/>
                </a:cubicBezTo>
                <a:cubicBezTo>
                  <a:pt x="2474297" y="3035064"/>
                  <a:pt x="2537086" y="2961880"/>
                  <a:pt x="2590800" y="2885440"/>
                </a:cubicBezTo>
                <a:cubicBezTo>
                  <a:pt x="2651133" y="2799581"/>
                  <a:pt x="2679298" y="2638864"/>
                  <a:pt x="2702560" y="2540000"/>
                </a:cubicBezTo>
                <a:cubicBezTo>
                  <a:pt x="2705947" y="2482427"/>
                  <a:pt x="2710319" y="2424903"/>
                  <a:pt x="2712720" y="2367280"/>
                </a:cubicBezTo>
                <a:cubicBezTo>
                  <a:pt x="2717093" y="2262330"/>
                  <a:pt x="2717762" y="2157237"/>
                  <a:pt x="2722880" y="2052320"/>
                </a:cubicBezTo>
                <a:cubicBezTo>
                  <a:pt x="2724538" y="2018325"/>
                  <a:pt x="2730430" y="1984655"/>
                  <a:pt x="2733040" y="1950720"/>
                </a:cubicBezTo>
                <a:cubicBezTo>
                  <a:pt x="2737204" y="1896588"/>
                  <a:pt x="2738497" y="1842248"/>
                  <a:pt x="2743200" y="1788160"/>
                </a:cubicBezTo>
                <a:cubicBezTo>
                  <a:pt x="2745275" y="1764303"/>
                  <a:pt x="2750562" y="1740823"/>
                  <a:pt x="2753360" y="1717040"/>
                </a:cubicBezTo>
                <a:cubicBezTo>
                  <a:pt x="2757337" y="1683238"/>
                  <a:pt x="2760572" y="1649348"/>
                  <a:pt x="2763520" y="1615440"/>
                </a:cubicBezTo>
                <a:cubicBezTo>
                  <a:pt x="2774118" y="1493557"/>
                  <a:pt x="2758021" y="1366612"/>
                  <a:pt x="2794000" y="1249680"/>
                </a:cubicBezTo>
                <a:cubicBezTo>
                  <a:pt x="2848515" y="1072505"/>
                  <a:pt x="2901310" y="1136419"/>
                  <a:pt x="2966720" y="1046480"/>
                </a:cubicBezTo>
                <a:cubicBezTo>
                  <a:pt x="2982780" y="1024398"/>
                  <a:pt x="2993813" y="999067"/>
                  <a:pt x="3007360" y="975360"/>
                </a:cubicBezTo>
                <a:cubicBezTo>
                  <a:pt x="3009821" y="953208"/>
                  <a:pt x="3029173" y="784599"/>
                  <a:pt x="3027680" y="772160"/>
                </a:cubicBezTo>
                <a:cubicBezTo>
                  <a:pt x="3021805" y="723201"/>
                  <a:pt x="3021908" y="664788"/>
                  <a:pt x="2987040" y="629920"/>
                </a:cubicBezTo>
                <a:cubicBezTo>
                  <a:pt x="2960589" y="603469"/>
                  <a:pt x="2912533" y="623147"/>
                  <a:pt x="2875280" y="619760"/>
                </a:cubicBezTo>
                <a:cubicBezTo>
                  <a:pt x="2714562" y="566187"/>
                  <a:pt x="2907387" y="635360"/>
                  <a:pt x="2763520" y="568960"/>
                </a:cubicBezTo>
                <a:cubicBezTo>
                  <a:pt x="2737248" y="556834"/>
                  <a:pt x="2707460" y="552666"/>
                  <a:pt x="2682240" y="538480"/>
                </a:cubicBezTo>
                <a:cubicBezTo>
                  <a:pt x="2652723" y="521876"/>
                  <a:pt x="2628868" y="496706"/>
                  <a:pt x="2600960" y="477520"/>
                </a:cubicBezTo>
                <a:cubicBezTo>
                  <a:pt x="2574632" y="459420"/>
                  <a:pt x="2547609" y="442236"/>
                  <a:pt x="2519680" y="426720"/>
                </a:cubicBezTo>
                <a:cubicBezTo>
                  <a:pt x="2375309" y="346514"/>
                  <a:pt x="2459533" y="411393"/>
                  <a:pt x="2336800" y="314960"/>
                </a:cubicBezTo>
                <a:cubicBezTo>
                  <a:pt x="2316001" y="298618"/>
                  <a:pt x="2296670" y="280462"/>
                  <a:pt x="2275840" y="264160"/>
                </a:cubicBezTo>
                <a:cubicBezTo>
                  <a:pt x="2218763" y="219491"/>
                  <a:pt x="2158149" y="179248"/>
                  <a:pt x="2103120" y="132080"/>
                </a:cubicBezTo>
                <a:cubicBezTo>
                  <a:pt x="2053393" y="89457"/>
                  <a:pt x="2022274" y="55037"/>
                  <a:pt x="1960880" y="30480"/>
                </a:cubicBezTo>
                <a:cubicBezTo>
                  <a:pt x="1907499" y="9128"/>
                  <a:pt x="1844048" y="6210"/>
                  <a:pt x="1788160" y="0"/>
                </a:cubicBezTo>
                <a:cubicBezTo>
                  <a:pt x="1767840" y="3387"/>
                  <a:pt x="1745954" y="1636"/>
                  <a:pt x="1727200" y="10160"/>
                </a:cubicBezTo>
                <a:cubicBezTo>
                  <a:pt x="1707458" y="19133"/>
                  <a:pt x="1694046" y="38196"/>
                  <a:pt x="1676400" y="50800"/>
                </a:cubicBezTo>
                <a:cubicBezTo>
                  <a:pt x="1670238" y="55202"/>
                  <a:pt x="1667933" y="25400"/>
                  <a:pt x="1666240" y="20320"/>
                </a:cubicBez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01C4895-A2FB-4C51-89D7-752E6E9D1261}"/>
              </a:ext>
            </a:extLst>
          </p:cNvPr>
          <p:cNvSpPr/>
          <p:nvPr/>
        </p:nvSpPr>
        <p:spPr>
          <a:xfrm>
            <a:off x="853440" y="2987040"/>
            <a:ext cx="873760" cy="63871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32DCD2A-FE0C-4A5D-9458-E8CA167AEBBC}"/>
              </a:ext>
            </a:extLst>
          </p:cNvPr>
          <p:cNvSpPr txBox="1"/>
          <p:nvPr/>
        </p:nvSpPr>
        <p:spPr>
          <a:xfrm>
            <a:off x="334779" y="2853318"/>
            <a:ext cx="735445" cy="369332"/>
          </a:xfrm>
          <a:prstGeom prst="rect">
            <a:avLst/>
          </a:prstGeom>
          <a:noFill/>
        </p:spPr>
        <p:txBody>
          <a:bodyPr wrap="square" rtlCol="0">
            <a:spAutoFit/>
          </a:bodyPr>
          <a:lstStyle/>
          <a:p>
            <a:r>
              <a:rPr lang="en-US" altLang="zh-CN" sz="1800" b="1" i="0" dirty="0">
                <a:solidFill>
                  <a:schemeClr val="accent6"/>
                </a:solidFill>
                <a:effectLst/>
              </a:rPr>
              <a:t>303K</a:t>
            </a:r>
            <a:r>
              <a:rPr lang="en-US" altLang="zh-CN" dirty="0"/>
              <a:t> </a:t>
            </a:r>
            <a:endParaRPr lang="zh-CN" altLang="en-US" dirty="0"/>
          </a:p>
        </p:txBody>
      </p:sp>
      <p:sp>
        <p:nvSpPr>
          <p:cNvPr id="18" name="矩形 17">
            <a:extLst>
              <a:ext uri="{FF2B5EF4-FFF2-40B4-BE49-F238E27FC236}">
                <a16:creationId xmlns:a16="http://schemas.microsoft.com/office/drawing/2014/main" id="{EC828A61-4916-4828-80A9-4A5ACE47F72F}"/>
              </a:ext>
            </a:extLst>
          </p:cNvPr>
          <p:cNvSpPr/>
          <p:nvPr/>
        </p:nvSpPr>
        <p:spPr>
          <a:xfrm>
            <a:off x="6613355" y="1723080"/>
            <a:ext cx="1323856" cy="1304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031435E-E051-4865-9718-3213170D88A2}"/>
              </a:ext>
            </a:extLst>
          </p:cNvPr>
          <p:cNvSpPr/>
          <p:nvPr/>
        </p:nvSpPr>
        <p:spPr>
          <a:xfrm>
            <a:off x="2448560" y="1717040"/>
            <a:ext cx="1323856" cy="100584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7DACD45-BD49-4266-8EB8-DED97D0C8A73}"/>
              </a:ext>
            </a:extLst>
          </p:cNvPr>
          <p:cNvSpPr/>
          <p:nvPr/>
        </p:nvSpPr>
        <p:spPr>
          <a:xfrm>
            <a:off x="412436" y="1564640"/>
            <a:ext cx="979484" cy="100584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89202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19" grpId="0" animBg="1"/>
      <p:bldP spid="20" grpId="0"/>
      <p:bldP spid="18" grpId="0" animBg="1"/>
      <p:bldP spid="21"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26C593-4F31-4FBF-8F5B-3C4C836B29D2}"/>
              </a:ext>
            </a:extLst>
          </p:cNvPr>
          <p:cNvPicPr>
            <a:picLocks noChangeAspect="1"/>
          </p:cNvPicPr>
          <p:nvPr/>
        </p:nvPicPr>
        <p:blipFill>
          <a:blip r:embed="rId3"/>
          <a:stretch>
            <a:fillRect/>
          </a:stretch>
        </p:blipFill>
        <p:spPr>
          <a:xfrm>
            <a:off x="251684" y="1076106"/>
            <a:ext cx="3368332" cy="5303980"/>
          </a:xfrm>
          <a:prstGeom prst="rect">
            <a:avLst/>
          </a:prstGeom>
        </p:spPr>
      </p:pic>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Join Ordering</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图片 4">
            <a:extLst>
              <a:ext uri="{FF2B5EF4-FFF2-40B4-BE49-F238E27FC236}">
                <a16:creationId xmlns:a16="http://schemas.microsoft.com/office/drawing/2014/main" id="{4BB2D18F-3D9F-4A84-9EC0-158E01B9F98B}"/>
              </a:ext>
            </a:extLst>
          </p:cNvPr>
          <p:cNvPicPr>
            <a:picLocks noChangeAspect="1"/>
          </p:cNvPicPr>
          <p:nvPr/>
        </p:nvPicPr>
        <p:blipFill>
          <a:blip r:embed="rId5"/>
          <a:stretch>
            <a:fillRect/>
          </a:stretch>
        </p:blipFill>
        <p:spPr>
          <a:xfrm>
            <a:off x="3608676" y="1207362"/>
            <a:ext cx="4328535" cy="4290432"/>
          </a:xfrm>
          <a:prstGeom prst="rect">
            <a:avLst/>
          </a:prstGeom>
        </p:spPr>
      </p:pic>
      <p:pic>
        <p:nvPicPr>
          <p:cNvPr id="8" name="图片 7">
            <a:extLst>
              <a:ext uri="{FF2B5EF4-FFF2-40B4-BE49-F238E27FC236}">
                <a16:creationId xmlns:a16="http://schemas.microsoft.com/office/drawing/2014/main" id="{684AEC86-93DB-4F39-A012-86E818E8ED5E}"/>
              </a:ext>
            </a:extLst>
          </p:cNvPr>
          <p:cNvPicPr>
            <a:picLocks noChangeAspect="1"/>
          </p:cNvPicPr>
          <p:nvPr/>
        </p:nvPicPr>
        <p:blipFill>
          <a:blip r:embed="rId6"/>
          <a:stretch>
            <a:fillRect/>
          </a:stretch>
        </p:blipFill>
        <p:spPr>
          <a:xfrm>
            <a:off x="8311787" y="1151503"/>
            <a:ext cx="3756986" cy="4938188"/>
          </a:xfrm>
          <a:prstGeom prst="rect">
            <a:avLst/>
          </a:prstGeom>
        </p:spPr>
      </p:pic>
      <p:sp>
        <p:nvSpPr>
          <p:cNvPr id="9" name="文本框 8">
            <a:extLst>
              <a:ext uri="{FF2B5EF4-FFF2-40B4-BE49-F238E27FC236}">
                <a16:creationId xmlns:a16="http://schemas.microsoft.com/office/drawing/2014/main" id="{CFE4F6D9-5603-4D87-AF9E-D46622AC1F52}"/>
              </a:ext>
            </a:extLst>
          </p:cNvPr>
          <p:cNvSpPr txBox="1"/>
          <p:nvPr/>
        </p:nvSpPr>
        <p:spPr>
          <a:xfrm>
            <a:off x="5199052" y="6380086"/>
            <a:ext cx="1929261" cy="369332"/>
          </a:xfrm>
          <a:prstGeom prst="rect">
            <a:avLst/>
          </a:prstGeom>
          <a:noFill/>
        </p:spPr>
        <p:txBody>
          <a:bodyPr wrap="square" rtlCol="0">
            <a:spAutoFit/>
          </a:bodyPr>
          <a:lstStyle/>
          <a:p>
            <a:r>
              <a:rPr lang="zh-CN" altLang="en-US" dirty="0"/>
              <a:t>（</a:t>
            </a:r>
            <a:r>
              <a:rPr lang="en-US" altLang="zh-CN" dirty="0"/>
              <a:t>2</a:t>
            </a:r>
            <a:r>
              <a:rPr lang="zh-CN" altLang="en-US" dirty="0"/>
              <a:t>）</a:t>
            </a:r>
          </a:p>
        </p:txBody>
      </p:sp>
      <p:sp>
        <p:nvSpPr>
          <p:cNvPr id="16" name="文本框 15">
            <a:extLst>
              <a:ext uri="{FF2B5EF4-FFF2-40B4-BE49-F238E27FC236}">
                <a16:creationId xmlns:a16="http://schemas.microsoft.com/office/drawing/2014/main" id="{8B65BD14-F9CE-44AC-A118-7B567B9E42E0}"/>
              </a:ext>
            </a:extLst>
          </p:cNvPr>
          <p:cNvSpPr txBox="1"/>
          <p:nvPr/>
        </p:nvSpPr>
        <p:spPr>
          <a:xfrm>
            <a:off x="987129" y="6380059"/>
            <a:ext cx="1827611" cy="369332"/>
          </a:xfrm>
          <a:prstGeom prst="rect">
            <a:avLst/>
          </a:prstGeom>
          <a:noFill/>
        </p:spPr>
        <p:txBody>
          <a:bodyPr wrap="square" rtlCol="0">
            <a:spAutoFit/>
          </a:bodyPr>
          <a:lstStyle/>
          <a:p>
            <a:r>
              <a:rPr lang="zh-CN" altLang="en-US" dirty="0"/>
              <a:t>（</a:t>
            </a:r>
            <a:r>
              <a:rPr lang="en-US" altLang="zh-CN" dirty="0"/>
              <a:t>1</a:t>
            </a:r>
            <a:r>
              <a:rPr lang="zh-CN" altLang="en-US" dirty="0"/>
              <a:t>）</a:t>
            </a:r>
          </a:p>
        </p:txBody>
      </p:sp>
      <p:sp>
        <p:nvSpPr>
          <p:cNvPr id="17" name="文本框 16">
            <a:extLst>
              <a:ext uri="{FF2B5EF4-FFF2-40B4-BE49-F238E27FC236}">
                <a16:creationId xmlns:a16="http://schemas.microsoft.com/office/drawing/2014/main" id="{94614B7D-3BC0-4F73-ACF2-A487B3B2325E}"/>
              </a:ext>
            </a:extLst>
          </p:cNvPr>
          <p:cNvSpPr txBox="1"/>
          <p:nvPr/>
        </p:nvSpPr>
        <p:spPr>
          <a:xfrm>
            <a:off x="9884823" y="6268508"/>
            <a:ext cx="1827611" cy="369332"/>
          </a:xfrm>
          <a:prstGeom prst="rect">
            <a:avLst/>
          </a:prstGeom>
          <a:noFill/>
        </p:spPr>
        <p:txBody>
          <a:bodyPr wrap="square" rtlCol="0">
            <a:spAutoFit/>
          </a:bodyPr>
          <a:lstStyle/>
          <a:p>
            <a:r>
              <a:rPr lang="zh-CN" altLang="en-US" dirty="0"/>
              <a:t>（</a:t>
            </a:r>
            <a:r>
              <a:rPr lang="en-US" altLang="zh-CN" dirty="0"/>
              <a:t>3</a:t>
            </a:r>
            <a:r>
              <a:rPr lang="zh-CN" altLang="en-US" dirty="0"/>
              <a:t>）</a:t>
            </a:r>
          </a:p>
        </p:txBody>
      </p:sp>
      <p:sp>
        <p:nvSpPr>
          <p:cNvPr id="2" name="矩形 1">
            <a:extLst>
              <a:ext uri="{FF2B5EF4-FFF2-40B4-BE49-F238E27FC236}">
                <a16:creationId xmlns:a16="http://schemas.microsoft.com/office/drawing/2014/main" id="{E9340666-5CE6-4C0C-86A4-0F6DC39F788F}"/>
              </a:ext>
            </a:extLst>
          </p:cNvPr>
          <p:cNvSpPr/>
          <p:nvPr/>
        </p:nvSpPr>
        <p:spPr>
          <a:xfrm>
            <a:off x="9556198" y="4720977"/>
            <a:ext cx="2156236" cy="14933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8195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6" name="文本框 4">
            <a:extLst>
              <a:ext uri="{FF2B5EF4-FFF2-40B4-BE49-F238E27FC236}">
                <a16:creationId xmlns:a16="http://schemas.microsoft.com/office/drawing/2014/main" id="{4C1BA4FD-72F6-4467-BD54-034E1B47C463}"/>
              </a:ext>
            </a:extLst>
          </p:cNvPr>
          <p:cNvSpPr txBox="1"/>
          <p:nvPr/>
        </p:nvSpPr>
        <p:spPr>
          <a:xfrm>
            <a:off x="1968864" y="1330670"/>
            <a:ext cx="79267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微软雅黑" panose="020B0503020204020204" pitchFamily="34" charset="-122"/>
                <a:cs typeface="+mn-ea"/>
                <a:sym typeface="+mn-lt"/>
              </a:rPr>
              <a:t>Use JOB to </a:t>
            </a:r>
            <a:r>
              <a:rPr lang="en-US" altLang="zh-CN" sz="2000" b="0" i="0" dirty="0">
                <a:solidFill>
                  <a:srgbClr val="000000"/>
                </a:solidFill>
                <a:effectLst/>
              </a:rPr>
              <a:t>investigate the three main components of the classical query optimization architecture in order to answer the following questions</a:t>
            </a:r>
            <a:r>
              <a:rPr lang="en-US" altLang="zh-CN" sz="2000" dirty="0">
                <a:solidFill>
                  <a:srgbClr val="000000"/>
                </a:solidFill>
              </a:rPr>
              <a:t>:</a:t>
            </a:r>
            <a:endParaRPr kumimoji="0" lang="zh-CN" altLang="en-US" sz="2000" b="0" i="0" u="none" strike="noStrike" kern="1200" cap="none" spc="0" normalizeH="0" baseline="0" noProof="0" dirty="0">
              <a:ln>
                <a:noFill/>
              </a:ln>
              <a:solidFill>
                <a:prstClr val="black"/>
              </a:solidFill>
              <a:effectLst/>
              <a:uLnTx/>
              <a:uFillTx/>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Introduction</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97263148-AB46-429A-90E9-694D39A87221}"/>
              </a:ext>
            </a:extLst>
          </p:cNvPr>
          <p:cNvSpPr/>
          <p:nvPr/>
        </p:nvSpPr>
        <p:spPr>
          <a:xfrm>
            <a:off x="1529369" y="1437949"/>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id="{B5016364-AEC1-4405-BB63-4352B2D3E49B}"/>
              </a:ext>
            </a:extLst>
          </p:cNvPr>
          <p:cNvGrpSpPr/>
          <p:nvPr/>
        </p:nvGrpSpPr>
        <p:grpSpPr>
          <a:xfrm>
            <a:off x="1551280" y="2306064"/>
            <a:ext cx="8344363" cy="707886"/>
            <a:chOff x="1551280" y="2306064"/>
            <a:chExt cx="8344363" cy="707886"/>
          </a:xfrm>
        </p:grpSpPr>
        <p:sp>
          <p:nvSpPr>
            <p:cNvPr id="9" name="菱形 8">
              <a:extLst>
                <a:ext uri="{FF2B5EF4-FFF2-40B4-BE49-F238E27FC236}">
                  <a16:creationId xmlns:a16="http://schemas.microsoft.com/office/drawing/2014/main" id="{43E2791E-3D51-4D3B-BE9F-EA134DC80F43}"/>
                </a:ext>
              </a:extLst>
            </p:cNvPr>
            <p:cNvSpPr/>
            <p:nvPr/>
          </p:nvSpPr>
          <p:spPr>
            <a:xfrm>
              <a:off x="1551280" y="2307249"/>
              <a:ext cx="417584" cy="401738"/>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472C4">
                      <a:lumMod val="50000"/>
                    </a:srgbClr>
                  </a:solidFill>
                  <a:effectLst/>
                  <a:uLnTx/>
                  <a:uFillTx/>
                  <a:latin typeface="TypeLand.com 康熙字典體" charset="-120"/>
                  <a:ea typeface="TypeLand.com 康熙字典體" charset="-120"/>
                  <a:cs typeface="+mn-cs"/>
                </a:rPr>
                <a:t>1</a:t>
              </a:r>
            </a:p>
          </p:txBody>
        </p:sp>
        <p:sp>
          <p:nvSpPr>
            <p:cNvPr id="12" name="文本框 4">
              <a:extLst>
                <a:ext uri="{FF2B5EF4-FFF2-40B4-BE49-F238E27FC236}">
                  <a16:creationId xmlns:a16="http://schemas.microsoft.com/office/drawing/2014/main" id="{C7CA2E15-40C9-4EC4-8E93-140AB4C3B631}"/>
                </a:ext>
              </a:extLst>
            </p:cNvPr>
            <p:cNvSpPr txBox="1"/>
            <p:nvPr/>
          </p:nvSpPr>
          <p:spPr>
            <a:xfrm>
              <a:off x="1968864" y="2306064"/>
              <a:ext cx="79267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How good are cardinality estimators and when do bad estimates lead to slow queries?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 name="组合 2">
            <a:extLst>
              <a:ext uri="{FF2B5EF4-FFF2-40B4-BE49-F238E27FC236}">
                <a16:creationId xmlns:a16="http://schemas.microsoft.com/office/drawing/2014/main" id="{53DCD0EE-FDD2-4F2D-A1BE-BDD12339ECEA}"/>
              </a:ext>
            </a:extLst>
          </p:cNvPr>
          <p:cNvGrpSpPr/>
          <p:nvPr/>
        </p:nvGrpSpPr>
        <p:grpSpPr>
          <a:xfrm>
            <a:off x="1528738" y="3289531"/>
            <a:ext cx="8344363" cy="707886"/>
            <a:chOff x="1551280" y="3084587"/>
            <a:chExt cx="8344363" cy="707886"/>
          </a:xfrm>
        </p:grpSpPr>
        <p:sp>
          <p:nvSpPr>
            <p:cNvPr id="13" name="菱形 12">
              <a:extLst>
                <a:ext uri="{FF2B5EF4-FFF2-40B4-BE49-F238E27FC236}">
                  <a16:creationId xmlns:a16="http://schemas.microsoft.com/office/drawing/2014/main" id="{68F20B87-688B-4B79-BF5F-2B49CEC071E3}"/>
                </a:ext>
              </a:extLst>
            </p:cNvPr>
            <p:cNvSpPr/>
            <p:nvPr/>
          </p:nvSpPr>
          <p:spPr>
            <a:xfrm>
              <a:off x="1551280" y="3084958"/>
              <a:ext cx="417584" cy="401738"/>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472C4">
                      <a:lumMod val="50000"/>
                    </a:srgbClr>
                  </a:solidFill>
                  <a:effectLst/>
                  <a:uLnTx/>
                  <a:uFillTx/>
                  <a:latin typeface="TypeLand.com 康熙字典體" charset="-120"/>
                  <a:ea typeface="TypeLand.com 康熙字典體" charset="-120"/>
                  <a:cs typeface="+mn-cs"/>
                </a:rPr>
                <a:t>2</a:t>
              </a:r>
            </a:p>
          </p:txBody>
        </p:sp>
        <p:sp>
          <p:nvSpPr>
            <p:cNvPr id="14" name="文本框 4">
              <a:extLst>
                <a:ext uri="{FF2B5EF4-FFF2-40B4-BE49-F238E27FC236}">
                  <a16:creationId xmlns:a16="http://schemas.microsoft.com/office/drawing/2014/main" id="{2D9C94E6-2B57-4499-B0D5-3AED2DF1DEFE}"/>
                </a:ext>
              </a:extLst>
            </p:cNvPr>
            <p:cNvSpPr txBox="1"/>
            <p:nvPr/>
          </p:nvSpPr>
          <p:spPr>
            <a:xfrm>
              <a:off x="1968864" y="3084587"/>
              <a:ext cx="79267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How important is an accurate cost model for the overall query optimization process?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6" name="组合 15">
            <a:extLst>
              <a:ext uri="{FF2B5EF4-FFF2-40B4-BE49-F238E27FC236}">
                <a16:creationId xmlns:a16="http://schemas.microsoft.com/office/drawing/2014/main" id="{6FB15A5F-6F71-43D2-96CF-C2B245FE1B6F}"/>
              </a:ext>
            </a:extLst>
          </p:cNvPr>
          <p:cNvGrpSpPr/>
          <p:nvPr/>
        </p:nvGrpSpPr>
        <p:grpSpPr>
          <a:xfrm>
            <a:off x="1528738" y="4259036"/>
            <a:ext cx="8344363" cy="402109"/>
            <a:chOff x="1551280" y="3084587"/>
            <a:chExt cx="8344363" cy="402109"/>
          </a:xfrm>
        </p:grpSpPr>
        <p:sp>
          <p:nvSpPr>
            <p:cNvPr id="17" name="菱形 16">
              <a:extLst>
                <a:ext uri="{FF2B5EF4-FFF2-40B4-BE49-F238E27FC236}">
                  <a16:creationId xmlns:a16="http://schemas.microsoft.com/office/drawing/2014/main" id="{D27A6E49-2F69-4858-A9E5-6C2E721CA237}"/>
                </a:ext>
              </a:extLst>
            </p:cNvPr>
            <p:cNvSpPr/>
            <p:nvPr/>
          </p:nvSpPr>
          <p:spPr>
            <a:xfrm>
              <a:off x="1551280" y="3084958"/>
              <a:ext cx="417584" cy="401738"/>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472C4">
                      <a:lumMod val="50000"/>
                    </a:srgbClr>
                  </a:solidFill>
                  <a:effectLst/>
                  <a:uLnTx/>
                  <a:uFillTx/>
                  <a:latin typeface="TypeLand.com 康熙字典體" charset="-120"/>
                  <a:ea typeface="TypeLand.com 康熙字典體" charset="-120"/>
                  <a:cs typeface="+mn-cs"/>
                </a:rPr>
                <a:t>3</a:t>
              </a:r>
            </a:p>
          </p:txBody>
        </p:sp>
        <p:sp>
          <p:nvSpPr>
            <p:cNvPr id="18" name="文本框 4">
              <a:extLst>
                <a:ext uri="{FF2B5EF4-FFF2-40B4-BE49-F238E27FC236}">
                  <a16:creationId xmlns:a16="http://schemas.microsoft.com/office/drawing/2014/main" id="{E076BECE-5699-42BD-AB9F-8654D4F31BAA}"/>
                </a:ext>
              </a:extLst>
            </p:cNvPr>
            <p:cNvSpPr txBox="1"/>
            <p:nvPr/>
          </p:nvSpPr>
          <p:spPr>
            <a:xfrm>
              <a:off x="1968864" y="3084587"/>
              <a:ext cx="792677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How large does the enumerated plan space need to be?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4088526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35139A60-CE4D-4E5F-9B93-29174A3DB5BD}"/>
              </a:ext>
            </a:extLst>
          </p:cNvPr>
          <p:cNvSpPr txBox="1"/>
          <p:nvPr/>
        </p:nvSpPr>
        <p:spPr>
          <a:xfrm>
            <a:off x="1842578" y="1390828"/>
            <a:ext cx="9257650" cy="2568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2400" b="1" dirty="0">
                <a:solidFill>
                  <a:srgbClr val="70AD47"/>
                </a:solidFill>
                <a:cs typeface="+mn-ea"/>
                <a:sym typeface="+mn-lt"/>
              </a:rPr>
              <a:t>Phenomena</a:t>
            </a:r>
          </a:p>
          <a:p>
            <a:pPr marL="342900" lvl="0" indent="-342900">
              <a:buFont typeface="Wingdings" panose="05000000000000000000" pitchFamily="2" charset="2"/>
              <a:buChar char="Ø"/>
              <a:defRPr/>
            </a:pPr>
            <a:r>
              <a:rPr lang="en-US" altLang="zh-CN" sz="2000" b="0" i="0" dirty="0">
                <a:solidFill>
                  <a:srgbClr val="000000"/>
                </a:solidFill>
                <a:effectLst/>
              </a:rPr>
              <a:t>In many cases misestimations cancel out each other—at least partially.</a:t>
            </a:r>
          </a:p>
          <a:p>
            <a:pPr marL="342900" lvl="0" indent="-342900">
              <a:lnSpc>
                <a:spcPct val="150000"/>
              </a:lnSpc>
              <a:buFont typeface="Wingdings" panose="05000000000000000000" pitchFamily="2" charset="2"/>
              <a:buChar char="Ø"/>
              <a:defRPr/>
            </a:pPr>
            <a:r>
              <a:rPr lang="en-US" altLang="zh-CN" sz="2000" b="0" i="0" dirty="0">
                <a:solidFill>
                  <a:srgbClr val="000000"/>
                </a:solidFill>
                <a:effectLst/>
              </a:rPr>
              <a:t>Sometimes even large estimation errors have no influence on the optimality of a join ordering for a certain subexpression.</a:t>
            </a:r>
          </a:p>
          <a:p>
            <a:pPr marL="342900" lvl="0" indent="-342900">
              <a:lnSpc>
                <a:spcPct val="150000"/>
              </a:lnSpc>
              <a:buFont typeface="Wingdings" panose="05000000000000000000" pitchFamily="2" charset="2"/>
              <a:buChar char="Ø"/>
              <a:defRPr/>
            </a:pPr>
            <a:r>
              <a:rPr lang="en-US" altLang="zh-CN" sz="2000" b="0" i="0" dirty="0">
                <a:solidFill>
                  <a:srgbClr val="000000"/>
                </a:solidFill>
                <a:effectLst/>
              </a:rPr>
              <a:t>In other cases, already slightly misestimated cardinalities may lead to large differences in plan quality.</a:t>
            </a:r>
            <a:endParaRPr kumimoji="0" lang="en-US" altLang="zh-CN" sz="2000" i="0" u="none" strike="noStrike" kern="1200" cap="none" spc="0" normalizeH="0" baseline="0" noProof="0" dirty="0">
              <a:ln>
                <a:noFill/>
              </a:ln>
              <a:effectLst/>
              <a:uLnTx/>
              <a:uFillTx/>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7" y="280051"/>
            <a:ext cx="9269892"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Join Ordering</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椭圆 11">
            <a:extLst>
              <a:ext uri="{FF2B5EF4-FFF2-40B4-BE49-F238E27FC236}">
                <a16:creationId xmlns:a16="http://schemas.microsoft.com/office/drawing/2014/main" id="{BC7963D6-7C5A-4412-8633-259A4E4CF453}"/>
              </a:ext>
            </a:extLst>
          </p:cNvPr>
          <p:cNvSpPr/>
          <p:nvPr/>
        </p:nvSpPr>
        <p:spPr>
          <a:xfrm>
            <a:off x="1319945" y="1419630"/>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同心圆 13">
            <a:extLst>
              <a:ext uri="{FF2B5EF4-FFF2-40B4-BE49-F238E27FC236}">
                <a16:creationId xmlns:a16="http://schemas.microsoft.com/office/drawing/2014/main" id="{13AFF925-7A20-406C-990F-9AB151132C17}"/>
              </a:ext>
            </a:extLst>
          </p:cNvPr>
          <p:cNvSpPr/>
          <p:nvPr/>
        </p:nvSpPr>
        <p:spPr>
          <a:xfrm>
            <a:off x="123227" y="65053"/>
            <a:ext cx="1178324" cy="1142309"/>
          </a:xfrm>
          <a:prstGeom prst="donut">
            <a:avLst>
              <a:gd name="adj" fmla="val 11120"/>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26" name="椭圆 25">
            <a:extLst>
              <a:ext uri="{FF2B5EF4-FFF2-40B4-BE49-F238E27FC236}">
                <a16:creationId xmlns:a16="http://schemas.microsoft.com/office/drawing/2014/main" id="{76AB0F29-5078-460A-AC79-840035CC1234}"/>
              </a:ext>
            </a:extLst>
          </p:cNvPr>
          <p:cNvSpPr/>
          <p:nvPr/>
        </p:nvSpPr>
        <p:spPr>
          <a:xfrm>
            <a:off x="339592" y="280051"/>
            <a:ext cx="734772" cy="712314"/>
          </a:xfrm>
          <a:prstGeom prst="ellipse">
            <a:avLst/>
          </a:prstGeom>
          <a:gradFill flip="none" rotWithShape="1">
            <a:gsLst>
              <a:gs pos="0">
                <a:schemeClr val="accent5">
                  <a:lumMod val="0"/>
                  <a:lumOff val="100000"/>
                </a:schemeClr>
              </a:gs>
              <a:gs pos="16000">
                <a:srgbClr val="35CCDD"/>
              </a:gs>
              <a:gs pos="100000">
                <a:srgbClr val="3557A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solidFill>
              <a:effectLst/>
              <a:uLnTx/>
              <a:uFillTx/>
              <a:latin typeface="Calibri"/>
              <a:ea typeface="微软雅黑" panose="020B0503020204020204" pitchFamily="34" charset="-122"/>
              <a:cs typeface="+mn-cs"/>
            </a:endParaRPr>
          </a:p>
        </p:txBody>
      </p:sp>
      <p:sp>
        <p:nvSpPr>
          <p:cNvPr id="27" name="Freeform 24">
            <a:extLst>
              <a:ext uri="{FF2B5EF4-FFF2-40B4-BE49-F238E27FC236}">
                <a16:creationId xmlns:a16="http://schemas.microsoft.com/office/drawing/2014/main" id="{B4AF082C-F5F9-488C-B710-E3D511263418}"/>
              </a:ext>
            </a:extLst>
          </p:cNvPr>
          <p:cNvSpPr>
            <a:spLocks noEditPoints="1"/>
          </p:cNvSpPr>
          <p:nvPr/>
        </p:nvSpPr>
        <p:spPr bwMode="auto">
          <a:xfrm>
            <a:off x="417875" y="372560"/>
            <a:ext cx="569254" cy="527296"/>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ournament-trophy_14861">
            <a:extLst>
              <a:ext uri="{FF2B5EF4-FFF2-40B4-BE49-F238E27FC236}">
                <a16:creationId xmlns:a16="http://schemas.microsoft.com/office/drawing/2014/main" id="{2AD17523-9F46-41C9-AD22-432781068F18}"/>
              </a:ext>
            </a:extLst>
          </p:cNvPr>
          <p:cNvSpPr>
            <a:spLocks noChangeAspect="1"/>
          </p:cNvSpPr>
          <p:nvPr/>
        </p:nvSpPr>
        <p:spPr bwMode="auto">
          <a:xfrm>
            <a:off x="1385136" y="1496685"/>
            <a:ext cx="306511" cy="219959"/>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txBody>
          <a:bodyPr/>
          <a:lstStyle/>
          <a:p>
            <a:endParaRPr lang="zh-CN" altLang="en-US" sz="2400"/>
          </a:p>
        </p:txBody>
      </p:sp>
    </p:spTree>
    <p:extLst>
      <p:ext uri="{BB962C8B-B14F-4D97-AF65-F5344CB8AC3E}">
        <p14:creationId xmlns:p14="http://schemas.microsoft.com/office/powerpoint/2010/main" val="2623007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99D858C-E988-4C60-AF34-8979A150A04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r="1240"/>
          <a:stretch/>
        </p:blipFill>
        <p:spPr>
          <a:xfrm>
            <a:off x="0" y="0"/>
            <a:ext cx="12192000" cy="6858000"/>
          </a:xfrm>
          <a:prstGeom prst="rect">
            <a:avLst/>
          </a:prstGeom>
        </p:spPr>
      </p:pic>
      <p:sp>
        <p:nvSpPr>
          <p:cNvPr id="3" name="矩形 2">
            <a:extLst>
              <a:ext uri="{FF2B5EF4-FFF2-40B4-BE49-F238E27FC236}">
                <a16:creationId xmlns:a16="http://schemas.microsoft.com/office/drawing/2014/main" id="{95732892-AC7E-4C17-BB06-CB273E9E102B}"/>
              </a:ext>
            </a:extLst>
          </p:cNvPr>
          <p:cNvSpPr/>
          <p:nvPr/>
        </p:nvSpPr>
        <p:spPr>
          <a:xfrm>
            <a:off x="3113580" y="2644170"/>
            <a:ext cx="5964840"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9600" b="1" dirty="0">
                <a:ln w="22225">
                  <a:solidFill>
                    <a:schemeClr val="accent2">
                      <a:lumMod val="60000"/>
                      <a:lumOff val="40000"/>
                    </a:schemeClr>
                  </a:solidFill>
                  <a:prstDash val="solid"/>
                </a:ln>
                <a:solidFill>
                  <a:schemeClr val="accent2">
                    <a:lumMod val="60000"/>
                    <a:lumOff val="40000"/>
                  </a:schemeClr>
                </a:solidFill>
              </a:rPr>
              <a:t>Thank You!</a:t>
            </a:r>
            <a:endParaRPr lang="zh-CN" altLang="en-US" sz="9600" b="1" dirty="0">
              <a:ln w="22225">
                <a:solidFill>
                  <a:schemeClr val="accent2">
                    <a:lumMod val="60000"/>
                    <a:lumOff val="40000"/>
                  </a:schemeClr>
                </a:solidFill>
                <a:prstDash val="solid"/>
              </a:ln>
              <a:solidFill>
                <a:schemeClr val="accent2">
                  <a:lumMod val="60000"/>
                  <a:lumOff val="40000"/>
                </a:schemeClr>
              </a:solidFill>
            </a:endParaRPr>
          </a:p>
        </p:txBody>
      </p:sp>
    </p:spTree>
    <p:extLst>
      <p:ext uri="{BB962C8B-B14F-4D97-AF65-F5344CB8AC3E}">
        <p14:creationId xmlns:p14="http://schemas.microsoft.com/office/powerpoint/2010/main" val="42232686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7" name="文本框 4">
            <a:extLst>
              <a:ext uri="{FF2B5EF4-FFF2-40B4-BE49-F238E27FC236}">
                <a16:creationId xmlns:a16="http://schemas.microsoft.com/office/drawing/2014/main" id="{35139A60-CE4D-4E5F-9B93-29174A3DB5BD}"/>
              </a:ext>
            </a:extLst>
          </p:cNvPr>
          <p:cNvSpPr txBox="1"/>
          <p:nvPr/>
        </p:nvSpPr>
        <p:spPr>
          <a:xfrm>
            <a:off x="1946322" y="1303324"/>
            <a:ext cx="7926779" cy="9679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微软雅黑" panose="020B0503020204020204" pitchFamily="34" charset="-122"/>
                <a:cs typeface="+mn-ea"/>
                <a:sym typeface="+mn-lt"/>
              </a:rPr>
              <a:t>Many research papers on query processing and optimization use standard benchmarks like TPC-H, TPC-DS, or the Star Schema Benchmark (SSB).</a:t>
            </a:r>
            <a:endParaRPr kumimoji="0" lang="zh-CN" altLang="en-US" sz="2000" b="0" i="0" u="none" strike="noStrike" kern="1200" cap="none" spc="0" normalizeH="0" baseline="0" noProof="0" dirty="0">
              <a:ln>
                <a:noFill/>
              </a:ln>
              <a:solidFill>
                <a:prstClr val="black"/>
              </a:solidFill>
              <a:effectLst/>
              <a:uLnTx/>
              <a:uFillTx/>
              <a:ea typeface="微软雅黑" panose="020B0503020204020204" pitchFamily="34" charset="-122"/>
              <a:cs typeface="+mn-ea"/>
              <a:sym typeface="+mn-lt"/>
            </a:endParaRPr>
          </a:p>
        </p:txBody>
      </p:sp>
      <p:sp>
        <p:nvSpPr>
          <p:cNvPr id="8" name="文本框 4">
            <a:extLst>
              <a:ext uri="{FF2B5EF4-FFF2-40B4-BE49-F238E27FC236}">
                <a16:creationId xmlns:a16="http://schemas.microsoft.com/office/drawing/2014/main" id="{9DEC0D75-6D55-4685-AC39-0C4709DA8425}"/>
              </a:ext>
            </a:extLst>
          </p:cNvPr>
          <p:cNvSpPr txBox="1"/>
          <p:nvPr/>
        </p:nvSpPr>
        <p:spPr>
          <a:xfrm>
            <a:off x="1946322" y="2509871"/>
            <a:ext cx="7926779" cy="28146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srgbClr val="0070C0"/>
                </a:solidFill>
                <a:latin typeface="Calibri"/>
                <a:ea typeface="微软雅黑" panose="020B0503020204020204" pitchFamily="34" charset="-122"/>
                <a:cs typeface="+mn-ea"/>
                <a:sym typeface="+mn-lt"/>
              </a:rPr>
              <a:t>T</a:t>
            </a:r>
            <a:r>
              <a:rPr kumimoji="0" lang="en-US" altLang="zh-CN" sz="2000" b="1" i="0" u="none" strike="noStrike" kern="1200" cap="none" spc="0" normalizeH="0" baseline="0" noProof="0" dirty="0">
                <a:ln>
                  <a:noFill/>
                </a:ln>
                <a:solidFill>
                  <a:srgbClr val="0070C0"/>
                </a:solidFill>
                <a:effectLst/>
                <a:uLnTx/>
                <a:uFillTx/>
                <a:latin typeface="Calibri"/>
                <a:ea typeface="微软雅黑" panose="020B0503020204020204" pitchFamily="34" charset="-122"/>
                <a:cs typeface="+mn-ea"/>
                <a:sym typeface="+mn-lt"/>
              </a:rPr>
              <a:t>hey are not good benchmarks for the cardinality estimation component of query optimizers</a:t>
            </a:r>
            <a:r>
              <a:rPr lang="en-US" altLang="zh-CN" sz="2000" b="1" dirty="0">
                <a:solidFill>
                  <a:srgbClr val="0070C0"/>
                </a:solidFill>
                <a:latin typeface="Calibri"/>
                <a:ea typeface="微软雅黑" panose="020B0503020204020204" pitchFamily="34" charset="-122"/>
                <a:cs typeface="+mn-ea"/>
                <a:sym typeface="+mn-lt"/>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T</a:t>
            </a:r>
            <a:r>
              <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rPr>
              <a:t>he data generators are using the very same simplifying assumptions (uniformity, independence) that query optimizers make.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Calibri"/>
                <a:ea typeface="微软雅黑" panose="020B0503020204020204" pitchFamily="34" charset="-122"/>
                <a:cs typeface="+mn-ea"/>
                <a:sym typeface="+mn-lt"/>
              </a:rPr>
              <a:t>Real-world data are full of correlations and non-uniform data distributions.</a:t>
            </a:r>
            <a:endParaRPr kumimoji="0" lang="en-US" altLang="zh-CN" sz="2000" i="0" u="none" strike="noStrike" kern="1200" cap="none" spc="0" normalizeH="0" baseline="0" noProof="0" dirty="0">
              <a:ln>
                <a:noFill/>
              </a:ln>
              <a:effectLst/>
              <a:uLnTx/>
              <a:uFillTx/>
              <a:latin typeface="Calibri"/>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IMDB data set</a:t>
            </a:r>
          </a:p>
        </p:txBody>
      </p:sp>
      <p:sp>
        <p:nvSpPr>
          <p:cNvPr id="12" name="椭圆 11">
            <a:extLst>
              <a:ext uri="{FF2B5EF4-FFF2-40B4-BE49-F238E27FC236}">
                <a16:creationId xmlns:a16="http://schemas.microsoft.com/office/drawing/2014/main" id="{BC7963D6-7C5A-4412-8633-259A4E4CF453}"/>
              </a:ext>
            </a:extLst>
          </p:cNvPr>
          <p:cNvSpPr/>
          <p:nvPr/>
        </p:nvSpPr>
        <p:spPr>
          <a:xfrm>
            <a:off x="1444406" y="1471352"/>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3" name="椭圆 12">
            <a:extLst>
              <a:ext uri="{FF2B5EF4-FFF2-40B4-BE49-F238E27FC236}">
                <a16:creationId xmlns:a16="http://schemas.microsoft.com/office/drawing/2014/main" id="{852046D4-1018-4FBB-A760-98E0524CA389}"/>
              </a:ext>
            </a:extLst>
          </p:cNvPr>
          <p:cNvSpPr/>
          <p:nvPr/>
        </p:nvSpPr>
        <p:spPr>
          <a:xfrm>
            <a:off x="1449426" y="2606500"/>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1" name="MH_Other_13">
            <a:extLst>
              <a:ext uri="{FF2B5EF4-FFF2-40B4-BE49-F238E27FC236}">
                <a16:creationId xmlns:a16="http://schemas.microsoft.com/office/drawing/2014/main" id="{2CB8BEED-773F-4EE6-AFB1-07B00C41DFAC}"/>
              </a:ext>
            </a:extLst>
          </p:cNvPr>
          <p:cNvSpPr>
            <a:spLocks noChangeArrowheads="1"/>
          </p:cNvSpPr>
          <p:nvPr>
            <p:custDataLst>
              <p:tags r:id="rId1"/>
            </p:custDataLst>
          </p:nvPr>
        </p:nvSpPr>
        <p:spPr bwMode="auto">
          <a:xfrm>
            <a:off x="1528738" y="1534742"/>
            <a:ext cx="248920" cy="274955"/>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chemeClr val="bg1"/>
          </a:solidFill>
          <a:ln>
            <a:noFill/>
          </a:ln>
        </p:spPr>
        <p:txBody>
          <a:bodyPr anchor="ctr">
            <a:normAutofit/>
            <a:scene3d>
              <a:camera prst="orthographicFront"/>
              <a:lightRig rig="threePt" dir="t"/>
            </a:scene3d>
            <a:sp3d contourW="12700">
              <a:contourClr>
                <a:srgbClr val="FFFFFF"/>
              </a:contourClr>
            </a:sp3d>
          </a:bodyP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rgbClr val="FFFFFF"/>
              </a:solidFill>
              <a:effectLst/>
              <a:uLnTx/>
              <a:uFillTx/>
              <a:latin typeface="楷体" panose="02010609060101010101" pitchFamily="49" charset="-122"/>
              <a:ea typeface="楷体" panose="02010609060101010101" pitchFamily="49" charset="-122"/>
            </a:endParaRPr>
          </a:p>
        </p:txBody>
      </p:sp>
      <p:grpSp>
        <p:nvGrpSpPr>
          <p:cNvPr id="14" name="1">
            <a:extLst>
              <a:ext uri="{FF2B5EF4-FFF2-40B4-BE49-F238E27FC236}">
                <a16:creationId xmlns:a16="http://schemas.microsoft.com/office/drawing/2014/main" id="{CF90EEBA-EC42-40CD-8183-26810924B670}"/>
              </a:ext>
            </a:extLst>
          </p:cNvPr>
          <p:cNvGrpSpPr/>
          <p:nvPr/>
        </p:nvGrpSpPr>
        <p:grpSpPr>
          <a:xfrm>
            <a:off x="1476742" y="2678761"/>
            <a:ext cx="333252" cy="257213"/>
            <a:chOff x="7208656" y="1681588"/>
            <a:chExt cx="927100" cy="581025"/>
          </a:xfrm>
          <a:solidFill>
            <a:schemeClr val="tx1"/>
          </a:solidFill>
        </p:grpSpPr>
        <p:sp>
          <p:nvSpPr>
            <p:cNvPr id="16" name="AutoShape 105">
              <a:extLst>
                <a:ext uri="{FF2B5EF4-FFF2-40B4-BE49-F238E27FC236}">
                  <a16:creationId xmlns:a16="http://schemas.microsoft.com/office/drawing/2014/main" id="{CA398301-8C28-4968-9C7B-C4D5A1FC7644}"/>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7" name="AutoShape 106">
              <a:extLst>
                <a:ext uri="{FF2B5EF4-FFF2-40B4-BE49-F238E27FC236}">
                  <a16:creationId xmlns:a16="http://schemas.microsoft.com/office/drawing/2014/main" id="{2588EC6D-FD8D-4FD0-B001-462E9ABE11D3}"/>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8" name="AutoShape 107">
              <a:extLst>
                <a:ext uri="{FF2B5EF4-FFF2-40B4-BE49-F238E27FC236}">
                  <a16:creationId xmlns:a16="http://schemas.microsoft.com/office/drawing/2014/main" id="{7E6F8D69-E5A8-4DD5-8831-A2921F39DE07}"/>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Tree>
    <p:extLst>
      <p:ext uri="{BB962C8B-B14F-4D97-AF65-F5344CB8AC3E}">
        <p14:creationId xmlns:p14="http://schemas.microsoft.com/office/powerpoint/2010/main" val="593201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7" name="文本框 4">
            <a:extLst>
              <a:ext uri="{FF2B5EF4-FFF2-40B4-BE49-F238E27FC236}">
                <a16:creationId xmlns:a16="http://schemas.microsoft.com/office/drawing/2014/main" id="{35139A60-CE4D-4E5F-9B93-29174A3DB5BD}"/>
              </a:ext>
            </a:extLst>
          </p:cNvPr>
          <p:cNvSpPr txBox="1"/>
          <p:nvPr/>
        </p:nvSpPr>
        <p:spPr>
          <a:xfrm>
            <a:off x="1718484" y="1420523"/>
            <a:ext cx="7926779" cy="19836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chemeClr val="accent6"/>
                </a:solidFill>
                <a:effectLst/>
              </a:rPr>
              <a:t>Internet Movie Data Base (IMDB)</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u="none" strike="noStrike" kern="1200" cap="none" spc="0" normalizeH="0" baseline="0" noProof="0" dirty="0">
                <a:ln>
                  <a:noFill/>
                </a:ln>
                <a:effectLst/>
                <a:uLnTx/>
                <a:uFillTx/>
                <a:ea typeface="微软雅黑" panose="020B0503020204020204" pitchFamily="34" charset="-122"/>
                <a:cs typeface="+mn-ea"/>
                <a:sym typeface="+mn-lt"/>
              </a:rPr>
              <a:t>IMDB is full of correlations and non-uniform</a:t>
            </a:r>
          </a:p>
          <a:p>
            <a:pPr marR="0" lvl="0" algn="l" defTabSz="914400" rtl="0" eaLnBrk="1" fontAlgn="auto" latinLnBrk="0" hangingPunct="1">
              <a:lnSpc>
                <a:spcPct val="150000"/>
              </a:lnSpc>
              <a:spcBef>
                <a:spcPts val="0"/>
              </a:spcBef>
              <a:spcAft>
                <a:spcPts val="0"/>
              </a:spcAft>
              <a:buClrTx/>
              <a:buSzTx/>
              <a:tabLst/>
              <a:defRPr/>
            </a:pPr>
            <a:r>
              <a:rPr kumimoji="0" lang="en-US" altLang="zh-CN" sz="2000" u="none" strike="noStrike" kern="1200" cap="none" spc="0" normalizeH="0" baseline="0" noProof="0" dirty="0">
                <a:ln>
                  <a:noFill/>
                </a:ln>
                <a:effectLst/>
                <a:uLnTx/>
                <a:uFillTx/>
                <a:ea typeface="微软雅黑" panose="020B0503020204020204" pitchFamily="34" charset="-122"/>
                <a:cs typeface="+mn-ea"/>
                <a:sym typeface="+mn-lt"/>
              </a:rPr>
              <a:t> data distributions, and is therefore much more</a:t>
            </a:r>
          </a:p>
          <a:p>
            <a:pPr marR="0" lvl="0" algn="l" defTabSz="914400" rtl="0" eaLnBrk="1" fontAlgn="auto" latinLnBrk="0" hangingPunct="1">
              <a:lnSpc>
                <a:spcPct val="150000"/>
              </a:lnSpc>
              <a:spcBef>
                <a:spcPts val="0"/>
              </a:spcBef>
              <a:spcAft>
                <a:spcPts val="0"/>
              </a:spcAft>
              <a:buClrTx/>
              <a:buSzTx/>
              <a:tabLst/>
              <a:defRPr/>
            </a:pPr>
            <a:r>
              <a:rPr kumimoji="0" lang="en-US" altLang="zh-CN" sz="2000" u="none" strike="noStrike" kern="1200" cap="none" spc="0" normalizeH="0" baseline="0" noProof="0" dirty="0">
                <a:ln>
                  <a:noFill/>
                </a:ln>
                <a:effectLst/>
                <a:uLnTx/>
                <a:uFillTx/>
                <a:ea typeface="微软雅黑" panose="020B0503020204020204" pitchFamily="34" charset="-122"/>
                <a:cs typeface="+mn-ea"/>
                <a:sym typeface="+mn-lt"/>
              </a:rPr>
              <a:t> challenging than most synthetic data sets.</a:t>
            </a:r>
            <a:endParaRPr kumimoji="0" lang="zh-CN" altLang="en-US" sz="2000" u="none" strike="noStrike" kern="1200" cap="none" spc="0" normalizeH="0" baseline="0" noProof="0" dirty="0">
              <a:ln>
                <a:noFill/>
              </a:ln>
              <a:effectLst/>
              <a:uLnTx/>
              <a:uFillTx/>
              <a:ea typeface="微软雅黑" panose="020B0503020204020204" pitchFamily="34" charset="-122"/>
              <a:cs typeface="+mn-ea"/>
              <a:sym typeface="+mn-lt"/>
            </a:endParaRPr>
          </a:p>
        </p:txBody>
      </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IMDB data set</a:t>
            </a:r>
          </a:p>
        </p:txBody>
      </p:sp>
      <p:sp>
        <p:nvSpPr>
          <p:cNvPr id="12" name="椭圆 11">
            <a:extLst>
              <a:ext uri="{FF2B5EF4-FFF2-40B4-BE49-F238E27FC236}">
                <a16:creationId xmlns:a16="http://schemas.microsoft.com/office/drawing/2014/main" id="{BC7963D6-7C5A-4412-8633-259A4E4CF453}"/>
              </a:ext>
            </a:extLst>
          </p:cNvPr>
          <p:cNvSpPr/>
          <p:nvPr/>
        </p:nvSpPr>
        <p:spPr>
          <a:xfrm>
            <a:off x="1207316" y="151650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14" name="1">
            <a:extLst>
              <a:ext uri="{FF2B5EF4-FFF2-40B4-BE49-F238E27FC236}">
                <a16:creationId xmlns:a16="http://schemas.microsoft.com/office/drawing/2014/main" id="{CF90EEBA-EC42-40CD-8183-26810924B670}"/>
              </a:ext>
            </a:extLst>
          </p:cNvPr>
          <p:cNvGrpSpPr/>
          <p:nvPr/>
        </p:nvGrpSpPr>
        <p:grpSpPr>
          <a:xfrm>
            <a:off x="1239652" y="2723917"/>
            <a:ext cx="333252" cy="257213"/>
            <a:chOff x="7208656" y="1681588"/>
            <a:chExt cx="927100" cy="581025"/>
          </a:xfrm>
          <a:solidFill>
            <a:schemeClr val="tx1"/>
          </a:solidFill>
        </p:grpSpPr>
        <p:sp>
          <p:nvSpPr>
            <p:cNvPr id="16" name="AutoShape 105">
              <a:extLst>
                <a:ext uri="{FF2B5EF4-FFF2-40B4-BE49-F238E27FC236}">
                  <a16:creationId xmlns:a16="http://schemas.microsoft.com/office/drawing/2014/main" id="{CA398301-8C28-4968-9C7B-C4D5A1FC7644}"/>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7" name="AutoShape 106">
              <a:extLst>
                <a:ext uri="{FF2B5EF4-FFF2-40B4-BE49-F238E27FC236}">
                  <a16:creationId xmlns:a16="http://schemas.microsoft.com/office/drawing/2014/main" id="{2588EC6D-FD8D-4FD0-B001-462E9ABE11D3}"/>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8" name="AutoShape 107">
              <a:extLst>
                <a:ext uri="{FF2B5EF4-FFF2-40B4-BE49-F238E27FC236}">
                  <a16:creationId xmlns:a16="http://schemas.microsoft.com/office/drawing/2014/main" id="{7E6F8D69-E5A8-4DD5-8831-A2921F39DE07}"/>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pic>
        <p:nvPicPr>
          <p:cNvPr id="9" name="图片 8">
            <a:extLst>
              <a:ext uri="{FF2B5EF4-FFF2-40B4-BE49-F238E27FC236}">
                <a16:creationId xmlns:a16="http://schemas.microsoft.com/office/drawing/2014/main" id="{7CF3F994-E0C0-49A8-BB2E-80E09F89DF33}"/>
              </a:ext>
            </a:extLst>
          </p:cNvPr>
          <p:cNvPicPr>
            <a:picLocks noChangeAspect="1"/>
          </p:cNvPicPr>
          <p:nvPr/>
        </p:nvPicPr>
        <p:blipFill>
          <a:blip r:embed="rId4"/>
          <a:stretch>
            <a:fillRect/>
          </a:stretch>
        </p:blipFill>
        <p:spPr>
          <a:xfrm>
            <a:off x="1270949" y="1574715"/>
            <a:ext cx="314141" cy="274442"/>
          </a:xfrm>
          <a:prstGeom prst="rect">
            <a:avLst/>
          </a:prstGeom>
        </p:spPr>
      </p:pic>
      <p:pic>
        <p:nvPicPr>
          <p:cNvPr id="20" name="图片 19">
            <a:extLst>
              <a:ext uri="{FF2B5EF4-FFF2-40B4-BE49-F238E27FC236}">
                <a16:creationId xmlns:a16="http://schemas.microsoft.com/office/drawing/2014/main" id="{31B3490D-C6C8-4915-86E4-103DB7E34D1E}"/>
              </a:ext>
            </a:extLst>
          </p:cNvPr>
          <p:cNvPicPr>
            <a:picLocks noChangeAspect="1"/>
          </p:cNvPicPr>
          <p:nvPr/>
        </p:nvPicPr>
        <p:blipFill>
          <a:blip r:embed="rId5"/>
          <a:stretch>
            <a:fillRect/>
          </a:stretch>
        </p:blipFill>
        <p:spPr>
          <a:xfrm>
            <a:off x="6729955" y="738907"/>
            <a:ext cx="4557155" cy="5380186"/>
          </a:xfrm>
          <a:prstGeom prst="rect">
            <a:avLst/>
          </a:prstGeom>
        </p:spPr>
      </p:pic>
    </p:spTree>
    <p:extLst>
      <p:ext uri="{BB962C8B-B14F-4D97-AF65-F5344CB8AC3E}">
        <p14:creationId xmlns:p14="http://schemas.microsoft.com/office/powerpoint/2010/main" val="28225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JOB Queries</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椭圆 11">
            <a:extLst>
              <a:ext uri="{FF2B5EF4-FFF2-40B4-BE49-F238E27FC236}">
                <a16:creationId xmlns:a16="http://schemas.microsoft.com/office/drawing/2014/main" id="{BC7963D6-7C5A-4412-8633-259A4E4CF453}"/>
              </a:ext>
            </a:extLst>
          </p:cNvPr>
          <p:cNvSpPr/>
          <p:nvPr/>
        </p:nvSpPr>
        <p:spPr>
          <a:xfrm>
            <a:off x="1207316" y="1516508"/>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14" name="1">
            <a:extLst>
              <a:ext uri="{FF2B5EF4-FFF2-40B4-BE49-F238E27FC236}">
                <a16:creationId xmlns:a16="http://schemas.microsoft.com/office/drawing/2014/main" id="{CF90EEBA-EC42-40CD-8183-26810924B670}"/>
              </a:ext>
            </a:extLst>
          </p:cNvPr>
          <p:cNvGrpSpPr/>
          <p:nvPr/>
        </p:nvGrpSpPr>
        <p:grpSpPr>
          <a:xfrm>
            <a:off x="1239652" y="2723917"/>
            <a:ext cx="333252" cy="257213"/>
            <a:chOff x="7208656" y="1681588"/>
            <a:chExt cx="927100" cy="581025"/>
          </a:xfrm>
          <a:solidFill>
            <a:schemeClr val="tx1"/>
          </a:solidFill>
        </p:grpSpPr>
        <p:sp>
          <p:nvSpPr>
            <p:cNvPr id="16" name="AutoShape 105">
              <a:extLst>
                <a:ext uri="{FF2B5EF4-FFF2-40B4-BE49-F238E27FC236}">
                  <a16:creationId xmlns:a16="http://schemas.microsoft.com/office/drawing/2014/main" id="{CA398301-8C28-4968-9C7B-C4D5A1FC7644}"/>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7" name="AutoShape 106">
              <a:extLst>
                <a:ext uri="{FF2B5EF4-FFF2-40B4-BE49-F238E27FC236}">
                  <a16:creationId xmlns:a16="http://schemas.microsoft.com/office/drawing/2014/main" id="{2588EC6D-FD8D-4FD0-B001-462E9ABE11D3}"/>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8" name="AutoShape 107">
              <a:extLst>
                <a:ext uri="{FF2B5EF4-FFF2-40B4-BE49-F238E27FC236}">
                  <a16:creationId xmlns:a16="http://schemas.microsoft.com/office/drawing/2014/main" id="{7E6F8D69-E5A8-4DD5-8831-A2921F39DE07}"/>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
        <p:nvSpPr>
          <p:cNvPr id="21" name="Freeform 206">
            <a:extLst>
              <a:ext uri="{FF2B5EF4-FFF2-40B4-BE49-F238E27FC236}">
                <a16:creationId xmlns:a16="http://schemas.microsoft.com/office/drawing/2014/main" id="{0880A48D-E1BD-40B0-A935-8BBFD394987C}"/>
              </a:ext>
            </a:extLst>
          </p:cNvPr>
          <p:cNvSpPr>
            <a:spLocks noEditPoints="1"/>
          </p:cNvSpPr>
          <p:nvPr/>
        </p:nvSpPr>
        <p:spPr bwMode="auto">
          <a:xfrm>
            <a:off x="1239652" y="1551407"/>
            <a:ext cx="333252" cy="311356"/>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文本框 21">
            <a:extLst>
              <a:ext uri="{FF2B5EF4-FFF2-40B4-BE49-F238E27FC236}">
                <a16:creationId xmlns:a16="http://schemas.microsoft.com/office/drawing/2014/main" id="{DBB8D327-A13B-480E-9BA5-D2E3689028B8}"/>
              </a:ext>
            </a:extLst>
          </p:cNvPr>
          <p:cNvSpPr txBox="1"/>
          <p:nvPr/>
        </p:nvSpPr>
        <p:spPr>
          <a:xfrm>
            <a:off x="1783645" y="1414431"/>
            <a:ext cx="9201039" cy="132343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b="0" i="0" dirty="0">
                <a:solidFill>
                  <a:srgbClr val="000000"/>
                </a:solidFill>
                <a:effectLst/>
              </a:rPr>
              <a:t>The query set consists of </a:t>
            </a:r>
            <a:r>
              <a:rPr lang="en-US" altLang="zh-CN" sz="2000" b="0" i="0" dirty="0">
                <a:solidFill>
                  <a:srgbClr val="0070C0"/>
                </a:solidFill>
                <a:effectLst/>
              </a:rPr>
              <a:t>33</a:t>
            </a:r>
            <a:r>
              <a:rPr lang="en-US" altLang="zh-CN" sz="2000" b="0" i="0" dirty="0">
                <a:solidFill>
                  <a:srgbClr val="000000"/>
                </a:solidFill>
                <a:effectLst/>
              </a:rPr>
              <a:t> query structures, each with 2-6 variants that differ in their selections only, resulting in a total of </a:t>
            </a:r>
            <a:r>
              <a:rPr lang="en-US" altLang="zh-CN" sz="2000" b="0" i="0" dirty="0">
                <a:solidFill>
                  <a:srgbClr val="0070C0"/>
                </a:solidFill>
                <a:effectLst/>
              </a:rPr>
              <a:t>113</a:t>
            </a:r>
            <a:r>
              <a:rPr lang="en-US" altLang="zh-CN" sz="2000" b="0" i="0" dirty="0">
                <a:solidFill>
                  <a:srgbClr val="000000"/>
                </a:solidFill>
                <a:effectLst/>
              </a:rPr>
              <a:t> queries.</a:t>
            </a:r>
          </a:p>
          <a:p>
            <a:pPr marL="342900" indent="-342900">
              <a:buFont typeface="Wingdings" panose="05000000000000000000" pitchFamily="2" charset="2"/>
              <a:buChar char="l"/>
            </a:pPr>
            <a:r>
              <a:rPr lang="en-US" altLang="zh-CN" sz="2000" b="0" i="0" dirty="0">
                <a:solidFill>
                  <a:srgbClr val="000000"/>
                </a:solidFill>
                <a:effectLst/>
              </a:rPr>
              <a:t>Each query consists of one select-project-join block</a:t>
            </a:r>
            <a:r>
              <a:rPr lang="en-US" altLang="zh-CN" sz="2000" dirty="0">
                <a:solidFill>
                  <a:srgbClr val="000000"/>
                </a:solidFill>
              </a:rPr>
              <a:t>.</a:t>
            </a:r>
          </a:p>
          <a:p>
            <a:pPr marL="342900" indent="-342900">
              <a:buFont typeface="Wingdings" panose="05000000000000000000" pitchFamily="2" charset="2"/>
              <a:buChar char="l"/>
            </a:pPr>
            <a:r>
              <a:rPr lang="en-US" altLang="zh-CN" sz="2000" dirty="0">
                <a:solidFill>
                  <a:srgbClr val="000000"/>
                </a:solidFill>
              </a:rPr>
              <a:t>The number of joins per query: </a:t>
            </a:r>
            <a:r>
              <a:rPr lang="en-US" altLang="zh-CN" sz="2000" dirty="0">
                <a:solidFill>
                  <a:srgbClr val="0070C0"/>
                </a:solidFill>
              </a:rPr>
              <a:t>3-16</a:t>
            </a:r>
            <a:r>
              <a:rPr lang="en-US" altLang="zh-CN" sz="2000" dirty="0">
                <a:solidFill>
                  <a:srgbClr val="000000"/>
                </a:solidFill>
              </a:rPr>
              <a:t> (</a:t>
            </a:r>
            <a:r>
              <a:rPr lang="en-US" altLang="zh-CN" sz="2000" dirty="0">
                <a:solidFill>
                  <a:srgbClr val="0070C0"/>
                </a:solidFill>
              </a:rPr>
              <a:t>8</a:t>
            </a:r>
            <a:r>
              <a:rPr lang="en-US" altLang="zh-CN" sz="2000" dirty="0">
                <a:solidFill>
                  <a:srgbClr val="000000"/>
                </a:solidFill>
              </a:rPr>
              <a:t> on average).</a:t>
            </a:r>
            <a:endParaRPr lang="zh-CN" altLang="en-US" sz="2000" dirty="0"/>
          </a:p>
        </p:txBody>
      </p:sp>
      <p:pic>
        <p:nvPicPr>
          <p:cNvPr id="24" name="图片 23">
            <a:extLst>
              <a:ext uri="{FF2B5EF4-FFF2-40B4-BE49-F238E27FC236}">
                <a16:creationId xmlns:a16="http://schemas.microsoft.com/office/drawing/2014/main" id="{91279A95-F7C9-4AB4-A0DF-E2B412027573}"/>
              </a:ext>
            </a:extLst>
          </p:cNvPr>
          <p:cNvPicPr>
            <a:picLocks noChangeAspect="1"/>
          </p:cNvPicPr>
          <p:nvPr/>
        </p:nvPicPr>
        <p:blipFill>
          <a:blip r:embed="rId4"/>
          <a:stretch>
            <a:fillRect/>
          </a:stretch>
        </p:blipFill>
        <p:spPr>
          <a:xfrm>
            <a:off x="1074364" y="2852523"/>
            <a:ext cx="5418290" cy="3711262"/>
          </a:xfrm>
          <a:prstGeom prst="rect">
            <a:avLst/>
          </a:prstGeom>
        </p:spPr>
      </p:pic>
      <p:pic>
        <p:nvPicPr>
          <p:cNvPr id="26" name="图片 25">
            <a:extLst>
              <a:ext uri="{FF2B5EF4-FFF2-40B4-BE49-F238E27FC236}">
                <a16:creationId xmlns:a16="http://schemas.microsoft.com/office/drawing/2014/main" id="{506086EC-B8C9-4AC2-B68E-8E35D3C36A0D}"/>
              </a:ext>
            </a:extLst>
          </p:cNvPr>
          <p:cNvPicPr>
            <a:picLocks noChangeAspect="1"/>
          </p:cNvPicPr>
          <p:nvPr/>
        </p:nvPicPr>
        <p:blipFill>
          <a:blip r:embed="rId5"/>
          <a:stretch>
            <a:fillRect/>
          </a:stretch>
        </p:blipFill>
        <p:spPr>
          <a:xfrm>
            <a:off x="6652612" y="3012174"/>
            <a:ext cx="4892464" cy="3398815"/>
          </a:xfrm>
          <a:prstGeom prst="rect">
            <a:avLst/>
          </a:prstGeom>
        </p:spPr>
      </p:pic>
    </p:spTree>
    <p:extLst>
      <p:ext uri="{BB962C8B-B14F-4D97-AF65-F5344CB8AC3E}">
        <p14:creationId xmlns:p14="http://schemas.microsoft.com/office/powerpoint/2010/main" val="18067106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PostgreSQL</a:t>
            </a:r>
          </a:p>
        </p:txBody>
      </p:sp>
      <p:sp>
        <p:nvSpPr>
          <p:cNvPr id="12" name="椭圆 11">
            <a:extLst>
              <a:ext uri="{FF2B5EF4-FFF2-40B4-BE49-F238E27FC236}">
                <a16:creationId xmlns:a16="http://schemas.microsoft.com/office/drawing/2014/main" id="{BC7963D6-7C5A-4412-8633-259A4E4CF453}"/>
              </a:ext>
            </a:extLst>
          </p:cNvPr>
          <p:cNvSpPr/>
          <p:nvPr/>
        </p:nvSpPr>
        <p:spPr>
          <a:xfrm>
            <a:off x="1249273" y="1207363"/>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DBB8D327-A13B-480E-9BA5-D2E3689028B8}"/>
              </a:ext>
            </a:extLst>
          </p:cNvPr>
          <p:cNvSpPr txBox="1"/>
          <p:nvPr/>
        </p:nvSpPr>
        <p:spPr>
          <a:xfrm>
            <a:off x="1783645" y="995396"/>
            <a:ext cx="9201039" cy="5676939"/>
          </a:xfrm>
          <a:prstGeom prst="rect">
            <a:avLst/>
          </a:prstGeom>
          <a:noFill/>
        </p:spPr>
        <p:txBody>
          <a:bodyPr wrap="square" rtlCol="0">
            <a:spAutoFit/>
          </a:bodyPr>
          <a:lstStyle/>
          <a:p>
            <a:pPr>
              <a:lnSpc>
                <a:spcPct val="150000"/>
              </a:lnSpc>
            </a:pPr>
            <a:r>
              <a:rPr lang="en-US" altLang="zh-CN" sz="2400" b="1" dirty="0">
                <a:solidFill>
                  <a:schemeClr val="accent6"/>
                </a:solidFill>
              </a:rPr>
              <a:t>Cardinality estimation</a:t>
            </a:r>
          </a:p>
          <a:p>
            <a:pPr marL="342900" indent="-342900">
              <a:lnSpc>
                <a:spcPct val="150000"/>
              </a:lnSpc>
              <a:buFont typeface="Wingdings" panose="05000000000000000000" pitchFamily="2" charset="2"/>
              <a:buChar char="l"/>
            </a:pPr>
            <a:r>
              <a:rPr lang="en-US" altLang="zh-CN" sz="2000" dirty="0"/>
              <a:t>Base tables</a:t>
            </a:r>
          </a:p>
          <a:p>
            <a:pPr marL="800100" lvl="1" indent="-342900">
              <a:lnSpc>
                <a:spcPct val="150000"/>
              </a:lnSpc>
              <a:buFont typeface="Wingdings" panose="05000000000000000000" pitchFamily="2" charset="2"/>
              <a:buChar char="Ø"/>
            </a:pPr>
            <a:r>
              <a:rPr lang="en-US" altLang="zh-CN" sz="2000" dirty="0"/>
              <a:t>Estimated using histograms,</a:t>
            </a:r>
            <a:r>
              <a:rPr lang="zh-CN" altLang="en-US" sz="2000" dirty="0"/>
              <a:t> </a:t>
            </a:r>
            <a:r>
              <a:rPr lang="en-US" altLang="zh-CN" sz="2000" dirty="0"/>
              <a:t>most common values with their frequencies, domain cardinalities (distinct value counts).</a:t>
            </a:r>
          </a:p>
          <a:p>
            <a:pPr marL="800100" lvl="1" indent="-342900">
              <a:lnSpc>
                <a:spcPct val="150000"/>
              </a:lnSpc>
              <a:buFont typeface="Wingdings" panose="05000000000000000000" pitchFamily="2" charset="2"/>
              <a:buChar char="Ø"/>
            </a:pPr>
            <a:r>
              <a:rPr lang="en-US" altLang="zh-CN" sz="2000" dirty="0"/>
              <a:t>These per-attribute statistics are computed by the </a:t>
            </a:r>
            <a:r>
              <a:rPr lang="en-US" altLang="zh-CN" sz="2000" i="1" dirty="0">
                <a:solidFill>
                  <a:srgbClr val="0070C0"/>
                </a:solidFill>
              </a:rPr>
              <a:t>analyze </a:t>
            </a:r>
            <a:r>
              <a:rPr lang="en-US" altLang="zh-CN" sz="2000" dirty="0"/>
              <a:t>command using a sample of the relation.</a:t>
            </a:r>
          </a:p>
          <a:p>
            <a:pPr marL="342900" indent="-342900">
              <a:lnSpc>
                <a:spcPct val="150000"/>
              </a:lnSpc>
              <a:buFont typeface="Wingdings" panose="05000000000000000000" pitchFamily="2" charset="2"/>
              <a:buChar char="l"/>
            </a:pPr>
            <a:r>
              <a:rPr lang="en-US" altLang="zh-CN" sz="2000" dirty="0"/>
              <a:t>Complex predicates</a:t>
            </a:r>
          </a:p>
          <a:p>
            <a:pPr marL="800100" lvl="1" indent="-342900">
              <a:lnSpc>
                <a:spcPct val="150000"/>
              </a:lnSpc>
              <a:buFont typeface="Wingdings" panose="05000000000000000000" pitchFamily="2" charset="2"/>
              <a:buChar char="Ø"/>
            </a:pPr>
            <a:r>
              <a:rPr lang="en-US" altLang="zh-CN" sz="2000" dirty="0"/>
              <a:t>Histograms can not be applied.</a:t>
            </a:r>
          </a:p>
          <a:p>
            <a:pPr marL="800100" lvl="1" indent="-342900">
              <a:lnSpc>
                <a:spcPct val="150000"/>
              </a:lnSpc>
              <a:buFont typeface="Wingdings" panose="05000000000000000000" pitchFamily="2" charset="2"/>
              <a:buChar char="Ø"/>
            </a:pPr>
            <a:r>
              <a:rPr lang="en-US" altLang="zh-CN" sz="2000" dirty="0"/>
              <a:t>Use ad hoc methods that are not theoretically grounded (“magic constants”).</a:t>
            </a:r>
          </a:p>
          <a:p>
            <a:pPr marL="342900" indent="-342900">
              <a:lnSpc>
                <a:spcPct val="150000"/>
              </a:lnSpc>
              <a:buFont typeface="Wingdings" panose="05000000000000000000" pitchFamily="2" charset="2"/>
              <a:buChar char="l"/>
            </a:pPr>
            <a:r>
              <a:rPr lang="en-US" altLang="zh-CN" sz="2000" dirty="0"/>
              <a:t>Conjunctive predicates for the same table</a:t>
            </a:r>
          </a:p>
          <a:p>
            <a:pPr marL="800100" lvl="1" indent="-342900">
              <a:lnSpc>
                <a:spcPct val="150000"/>
              </a:lnSpc>
              <a:buFont typeface="Wingdings" panose="05000000000000000000" pitchFamily="2" charset="2"/>
              <a:buChar char="Ø"/>
            </a:pPr>
            <a:r>
              <a:rPr lang="en-US" altLang="zh-CN" sz="2000" dirty="0"/>
              <a:t>Assume independence.</a:t>
            </a:r>
          </a:p>
          <a:p>
            <a:pPr marL="800100" lvl="1" indent="-342900">
              <a:lnSpc>
                <a:spcPct val="150000"/>
              </a:lnSpc>
              <a:buFont typeface="Wingdings" panose="05000000000000000000" pitchFamily="2" charset="2"/>
              <a:buChar char="Ø"/>
            </a:pPr>
            <a:r>
              <a:rPr lang="en-US" altLang="zh-CN" sz="2000" dirty="0"/>
              <a:t>Multiply the </a:t>
            </a:r>
            <a:r>
              <a:rPr lang="en-US" altLang="zh-CN" sz="2000" dirty="0" err="1"/>
              <a:t>selectivities</a:t>
            </a:r>
            <a:r>
              <a:rPr lang="en-US" altLang="zh-CN" sz="2000" dirty="0"/>
              <a:t> of the individual selectivity estimates.</a:t>
            </a:r>
            <a:endParaRPr lang="zh-CN" altLang="en-US" sz="2000" dirty="0"/>
          </a:p>
        </p:txBody>
      </p:sp>
      <p:sp>
        <p:nvSpPr>
          <p:cNvPr id="19" name="Freeform 170">
            <a:extLst>
              <a:ext uri="{FF2B5EF4-FFF2-40B4-BE49-F238E27FC236}">
                <a16:creationId xmlns:a16="http://schemas.microsoft.com/office/drawing/2014/main" id="{01DF1DD3-D8E9-4DD3-A15B-2AFF480EBFE6}"/>
              </a:ext>
            </a:extLst>
          </p:cNvPr>
          <p:cNvSpPr>
            <a:spLocks noEditPoints="1"/>
          </p:cNvSpPr>
          <p:nvPr/>
        </p:nvSpPr>
        <p:spPr bwMode="auto">
          <a:xfrm>
            <a:off x="1339675" y="1281927"/>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3877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PostgreSQL</a:t>
            </a:r>
          </a:p>
        </p:txBody>
      </p:sp>
      <p:sp>
        <p:nvSpPr>
          <p:cNvPr id="12" name="椭圆 11">
            <a:extLst>
              <a:ext uri="{FF2B5EF4-FFF2-40B4-BE49-F238E27FC236}">
                <a16:creationId xmlns:a16="http://schemas.microsoft.com/office/drawing/2014/main" id="{BC7963D6-7C5A-4412-8633-259A4E4CF453}"/>
              </a:ext>
            </a:extLst>
          </p:cNvPr>
          <p:cNvSpPr/>
          <p:nvPr/>
        </p:nvSpPr>
        <p:spPr>
          <a:xfrm>
            <a:off x="1275659" y="1335886"/>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DBB8D327-A13B-480E-9BA5-D2E3689028B8}"/>
              </a:ext>
            </a:extLst>
          </p:cNvPr>
          <p:cNvSpPr txBox="1"/>
          <p:nvPr/>
        </p:nvSpPr>
        <p:spPr>
          <a:xfrm>
            <a:off x="1743928" y="1207363"/>
            <a:ext cx="9201039" cy="6138604"/>
          </a:xfrm>
          <a:prstGeom prst="rect">
            <a:avLst/>
          </a:prstGeom>
          <a:noFill/>
        </p:spPr>
        <p:txBody>
          <a:bodyPr wrap="square" rtlCol="0">
            <a:spAutoFit/>
          </a:bodyPr>
          <a:lstStyle/>
          <a:p>
            <a:pPr>
              <a:lnSpc>
                <a:spcPct val="150000"/>
              </a:lnSpc>
            </a:pPr>
            <a:r>
              <a:rPr lang="en-US" altLang="zh-CN" sz="2400" b="1" dirty="0">
                <a:solidFill>
                  <a:schemeClr val="accent6"/>
                </a:solidFill>
              </a:rPr>
              <a:t>Cardinality estimation</a:t>
            </a:r>
          </a:p>
          <a:p>
            <a:pPr marL="342900" indent="-342900">
              <a:lnSpc>
                <a:spcPct val="150000"/>
              </a:lnSpc>
              <a:buFont typeface="Wingdings" panose="05000000000000000000" pitchFamily="2" charset="2"/>
              <a:buChar char="l"/>
            </a:pPr>
            <a:r>
              <a:rPr lang="en-US" altLang="zh-CN" sz="2000" dirty="0"/>
              <a:t>Joins</a:t>
            </a:r>
          </a:p>
          <a:p>
            <a:pPr marL="800100" lvl="1" indent="-342900">
              <a:lnSpc>
                <a:spcPct val="150000"/>
              </a:lnSpc>
              <a:buFont typeface="Wingdings" panose="05000000000000000000" pitchFamily="2" charset="2"/>
              <a:buChar char="Ø"/>
            </a:pPr>
            <a:r>
              <a:rPr lang="en-US" altLang="zh-CN" sz="2000" dirty="0"/>
              <a:t> </a:t>
            </a:r>
          </a:p>
          <a:p>
            <a:pPr marL="342900" indent="-342900">
              <a:lnSpc>
                <a:spcPct val="150000"/>
              </a:lnSpc>
              <a:buFont typeface="Wingdings" panose="05000000000000000000" pitchFamily="2" charset="2"/>
              <a:buChar char="l"/>
            </a:pPr>
            <a:endParaRPr lang="en-US" altLang="zh-CN" sz="2000" dirty="0"/>
          </a:p>
          <a:p>
            <a:pPr marL="342900" indent="-342900">
              <a:lnSpc>
                <a:spcPct val="150000"/>
              </a:lnSpc>
              <a:buFont typeface="Wingdings" panose="05000000000000000000" pitchFamily="2" charset="2"/>
              <a:buChar char="l"/>
            </a:pPr>
            <a:r>
              <a:rPr lang="en-US" altLang="zh-CN" sz="2000" dirty="0"/>
              <a:t>Assumptions</a:t>
            </a:r>
          </a:p>
          <a:p>
            <a:pPr marL="800100" lvl="1" indent="-342900">
              <a:lnSpc>
                <a:spcPct val="150000"/>
              </a:lnSpc>
              <a:buFont typeface="Wingdings" panose="05000000000000000000" pitchFamily="2" charset="2"/>
              <a:buChar char="Ø"/>
            </a:pPr>
            <a:r>
              <a:rPr lang="en-US" altLang="zh-CN" sz="2000" dirty="0"/>
              <a:t>uniformity: all values, except for the most-frequent ones, are assumed to have the same number of tuples</a:t>
            </a:r>
          </a:p>
          <a:p>
            <a:pPr marL="800100" lvl="1" indent="-342900">
              <a:lnSpc>
                <a:spcPct val="150000"/>
              </a:lnSpc>
              <a:buFont typeface="Wingdings" panose="05000000000000000000" pitchFamily="2" charset="2"/>
              <a:buChar char="Ø"/>
            </a:pPr>
            <a:r>
              <a:rPr lang="en-US" altLang="zh-CN" sz="2000" dirty="0"/>
              <a:t>independence: predicates on attributes (in the same table or from joined tables) are independent</a:t>
            </a:r>
          </a:p>
          <a:p>
            <a:pPr marL="800100" lvl="1" indent="-342900">
              <a:lnSpc>
                <a:spcPct val="150000"/>
              </a:lnSpc>
              <a:buFont typeface="Wingdings" panose="05000000000000000000" pitchFamily="2" charset="2"/>
              <a:buChar char="Ø"/>
            </a:pPr>
            <a:r>
              <a:rPr lang="en-US" altLang="zh-CN" sz="2000" dirty="0"/>
              <a:t>principle of inclusion: the domains of the join keys overlap such that the keys from the smaller domain have matches in the larger domain </a:t>
            </a:r>
            <a:br>
              <a:rPr lang="en-US" altLang="zh-CN" sz="2000" dirty="0"/>
            </a:br>
            <a:endParaRPr lang="en-US" altLang="zh-CN" sz="2000" dirty="0"/>
          </a:p>
          <a:p>
            <a:pPr marL="342900" indent="-342900">
              <a:lnSpc>
                <a:spcPct val="150000"/>
              </a:lnSpc>
              <a:buFont typeface="Wingdings" panose="05000000000000000000" pitchFamily="2" charset="2"/>
              <a:buChar char="l"/>
            </a:pPr>
            <a:endParaRPr lang="en-US" altLang="zh-CN" sz="2000" dirty="0"/>
          </a:p>
        </p:txBody>
      </p:sp>
      <p:sp>
        <p:nvSpPr>
          <p:cNvPr id="19" name="Freeform 170">
            <a:extLst>
              <a:ext uri="{FF2B5EF4-FFF2-40B4-BE49-F238E27FC236}">
                <a16:creationId xmlns:a16="http://schemas.microsoft.com/office/drawing/2014/main" id="{01DF1DD3-D8E9-4DD3-A15B-2AFF480EBFE6}"/>
              </a:ext>
            </a:extLst>
          </p:cNvPr>
          <p:cNvSpPr>
            <a:spLocks noEditPoints="1"/>
          </p:cNvSpPr>
          <p:nvPr/>
        </p:nvSpPr>
        <p:spPr bwMode="auto">
          <a:xfrm>
            <a:off x="1366061" y="1410450"/>
            <a:ext cx="287465" cy="252608"/>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 name="图片 3">
            <a:extLst>
              <a:ext uri="{FF2B5EF4-FFF2-40B4-BE49-F238E27FC236}">
                <a16:creationId xmlns:a16="http://schemas.microsoft.com/office/drawing/2014/main" id="{6E6A80A4-1364-4818-86CB-75BFE74C6FB3}"/>
              </a:ext>
            </a:extLst>
          </p:cNvPr>
          <p:cNvPicPr>
            <a:picLocks noChangeAspect="1"/>
          </p:cNvPicPr>
          <p:nvPr/>
        </p:nvPicPr>
        <p:blipFill>
          <a:blip r:embed="rId4"/>
          <a:stretch>
            <a:fillRect/>
          </a:stretch>
        </p:blipFill>
        <p:spPr>
          <a:xfrm>
            <a:off x="2916469" y="2056962"/>
            <a:ext cx="3931813" cy="889438"/>
          </a:xfrm>
          <a:prstGeom prst="rect">
            <a:avLst/>
          </a:prstGeom>
        </p:spPr>
      </p:pic>
      <p:pic>
        <p:nvPicPr>
          <p:cNvPr id="6" name="图片 5">
            <a:extLst>
              <a:ext uri="{FF2B5EF4-FFF2-40B4-BE49-F238E27FC236}">
                <a16:creationId xmlns:a16="http://schemas.microsoft.com/office/drawing/2014/main" id="{D0215738-70B9-4553-8525-92629785626A}"/>
              </a:ext>
            </a:extLst>
          </p:cNvPr>
          <p:cNvPicPr>
            <a:picLocks noChangeAspect="1"/>
          </p:cNvPicPr>
          <p:nvPr/>
        </p:nvPicPr>
        <p:blipFill>
          <a:blip r:embed="rId5"/>
          <a:stretch>
            <a:fillRect/>
          </a:stretch>
        </p:blipFill>
        <p:spPr>
          <a:xfrm>
            <a:off x="9704656" y="1350660"/>
            <a:ext cx="1211685" cy="1950889"/>
          </a:xfrm>
          <a:prstGeom prst="rect">
            <a:avLst/>
          </a:prstGeom>
        </p:spPr>
      </p:pic>
      <p:pic>
        <p:nvPicPr>
          <p:cNvPr id="8" name="图片 7">
            <a:extLst>
              <a:ext uri="{FF2B5EF4-FFF2-40B4-BE49-F238E27FC236}">
                <a16:creationId xmlns:a16="http://schemas.microsoft.com/office/drawing/2014/main" id="{91319CC1-3C2D-4581-A1DD-14845B4268B6}"/>
              </a:ext>
            </a:extLst>
          </p:cNvPr>
          <p:cNvPicPr>
            <a:picLocks noChangeAspect="1"/>
          </p:cNvPicPr>
          <p:nvPr/>
        </p:nvPicPr>
        <p:blipFill>
          <a:blip r:embed="rId6"/>
          <a:stretch>
            <a:fillRect/>
          </a:stretch>
        </p:blipFill>
        <p:spPr>
          <a:xfrm>
            <a:off x="7504158" y="1335419"/>
            <a:ext cx="1265030" cy="1966130"/>
          </a:xfrm>
          <a:prstGeom prst="rect">
            <a:avLst/>
          </a:prstGeom>
        </p:spPr>
      </p:pic>
      <p:sp>
        <p:nvSpPr>
          <p:cNvPr id="9" name="文本框 8">
            <a:extLst>
              <a:ext uri="{FF2B5EF4-FFF2-40B4-BE49-F238E27FC236}">
                <a16:creationId xmlns:a16="http://schemas.microsoft.com/office/drawing/2014/main" id="{327E109E-A962-45D5-9E1E-54E0757E576C}"/>
              </a:ext>
            </a:extLst>
          </p:cNvPr>
          <p:cNvSpPr txBox="1"/>
          <p:nvPr/>
        </p:nvSpPr>
        <p:spPr>
          <a:xfrm>
            <a:off x="7504158" y="861108"/>
            <a:ext cx="546409" cy="369332"/>
          </a:xfrm>
          <a:prstGeom prst="rect">
            <a:avLst/>
          </a:prstGeom>
          <a:noFill/>
        </p:spPr>
        <p:txBody>
          <a:bodyPr wrap="square" rtlCol="0">
            <a:spAutoFit/>
          </a:bodyPr>
          <a:lstStyle/>
          <a:p>
            <a:r>
              <a:rPr lang="en-US" altLang="zh-CN" dirty="0">
                <a:solidFill>
                  <a:schemeClr val="accent1">
                    <a:lumMod val="75000"/>
                  </a:schemeClr>
                </a:solidFill>
              </a:rPr>
              <a:t>T</a:t>
            </a:r>
            <a:r>
              <a:rPr lang="en-US" altLang="zh-CN" baseline="-25000" dirty="0">
                <a:solidFill>
                  <a:schemeClr val="accent1">
                    <a:lumMod val="75000"/>
                  </a:schemeClr>
                </a:solidFill>
              </a:rPr>
              <a:t>1</a:t>
            </a:r>
            <a:r>
              <a:rPr lang="en-US" altLang="zh-CN" dirty="0">
                <a:solidFill>
                  <a:schemeClr val="accent1">
                    <a:lumMod val="75000"/>
                  </a:schemeClr>
                </a:solidFill>
              </a:rPr>
              <a:t>.x</a:t>
            </a:r>
            <a:endParaRPr lang="zh-CN" altLang="en-US" dirty="0">
              <a:solidFill>
                <a:schemeClr val="accent1">
                  <a:lumMod val="75000"/>
                </a:schemeClr>
              </a:solidFill>
            </a:endParaRPr>
          </a:p>
        </p:txBody>
      </p:sp>
      <p:sp>
        <p:nvSpPr>
          <p:cNvPr id="16" name="文本框 15">
            <a:extLst>
              <a:ext uri="{FF2B5EF4-FFF2-40B4-BE49-F238E27FC236}">
                <a16:creationId xmlns:a16="http://schemas.microsoft.com/office/drawing/2014/main" id="{C94E5DC2-D3EC-43B1-A8B9-42685F0B3E7C}"/>
              </a:ext>
            </a:extLst>
          </p:cNvPr>
          <p:cNvSpPr txBox="1"/>
          <p:nvPr/>
        </p:nvSpPr>
        <p:spPr>
          <a:xfrm>
            <a:off x="8239397" y="857427"/>
            <a:ext cx="546409" cy="369332"/>
          </a:xfrm>
          <a:prstGeom prst="rect">
            <a:avLst/>
          </a:prstGeom>
          <a:noFill/>
        </p:spPr>
        <p:txBody>
          <a:bodyPr wrap="square" rtlCol="0">
            <a:spAutoFit/>
          </a:bodyPr>
          <a:lstStyle/>
          <a:p>
            <a:r>
              <a:rPr lang="en-US" altLang="zh-CN" dirty="0">
                <a:solidFill>
                  <a:schemeClr val="accent1">
                    <a:lumMod val="75000"/>
                  </a:schemeClr>
                </a:solidFill>
              </a:rPr>
              <a:t>T</a:t>
            </a:r>
            <a:r>
              <a:rPr lang="en-US" altLang="zh-CN" baseline="-25000" dirty="0">
                <a:solidFill>
                  <a:schemeClr val="accent1">
                    <a:lumMod val="75000"/>
                  </a:schemeClr>
                </a:solidFill>
              </a:rPr>
              <a:t>2</a:t>
            </a:r>
            <a:r>
              <a:rPr lang="en-US" altLang="zh-CN" dirty="0">
                <a:solidFill>
                  <a:schemeClr val="accent1">
                    <a:lumMod val="75000"/>
                  </a:schemeClr>
                </a:solidFill>
              </a:rPr>
              <a:t>.y</a:t>
            </a:r>
            <a:endParaRPr lang="zh-CN" altLang="en-US" dirty="0">
              <a:solidFill>
                <a:schemeClr val="accent1">
                  <a:lumMod val="75000"/>
                </a:schemeClr>
              </a:solidFill>
            </a:endParaRPr>
          </a:p>
        </p:txBody>
      </p:sp>
      <p:sp>
        <p:nvSpPr>
          <p:cNvPr id="17" name="文本框 16">
            <a:extLst>
              <a:ext uri="{FF2B5EF4-FFF2-40B4-BE49-F238E27FC236}">
                <a16:creationId xmlns:a16="http://schemas.microsoft.com/office/drawing/2014/main" id="{8F0B77C0-5A32-46A4-AD20-5B635B3625A6}"/>
              </a:ext>
            </a:extLst>
          </p:cNvPr>
          <p:cNvSpPr txBox="1"/>
          <p:nvPr/>
        </p:nvSpPr>
        <p:spPr>
          <a:xfrm>
            <a:off x="9707531" y="861108"/>
            <a:ext cx="546409" cy="369332"/>
          </a:xfrm>
          <a:prstGeom prst="rect">
            <a:avLst/>
          </a:prstGeom>
          <a:noFill/>
        </p:spPr>
        <p:txBody>
          <a:bodyPr wrap="square" rtlCol="0">
            <a:spAutoFit/>
          </a:bodyPr>
          <a:lstStyle/>
          <a:p>
            <a:r>
              <a:rPr lang="en-US" altLang="zh-CN" dirty="0">
                <a:solidFill>
                  <a:schemeClr val="accent1">
                    <a:lumMod val="75000"/>
                  </a:schemeClr>
                </a:solidFill>
              </a:rPr>
              <a:t>T</a:t>
            </a:r>
            <a:r>
              <a:rPr lang="en-US" altLang="zh-CN" baseline="-25000" dirty="0">
                <a:solidFill>
                  <a:schemeClr val="accent1">
                    <a:lumMod val="75000"/>
                  </a:schemeClr>
                </a:solidFill>
              </a:rPr>
              <a:t>1</a:t>
            </a:r>
            <a:r>
              <a:rPr lang="en-US" altLang="zh-CN" dirty="0">
                <a:solidFill>
                  <a:schemeClr val="accent1">
                    <a:lumMod val="75000"/>
                  </a:schemeClr>
                </a:solidFill>
              </a:rPr>
              <a:t>.x</a:t>
            </a:r>
            <a:endParaRPr lang="zh-CN" altLang="en-US" dirty="0">
              <a:solidFill>
                <a:schemeClr val="accent1">
                  <a:lumMod val="75000"/>
                </a:schemeClr>
              </a:solidFill>
            </a:endParaRPr>
          </a:p>
        </p:txBody>
      </p:sp>
      <p:sp>
        <p:nvSpPr>
          <p:cNvPr id="18" name="文本框 17">
            <a:extLst>
              <a:ext uri="{FF2B5EF4-FFF2-40B4-BE49-F238E27FC236}">
                <a16:creationId xmlns:a16="http://schemas.microsoft.com/office/drawing/2014/main" id="{B8C42852-0830-47C8-BE88-252D8D1FDEAA}"/>
              </a:ext>
            </a:extLst>
          </p:cNvPr>
          <p:cNvSpPr txBox="1"/>
          <p:nvPr/>
        </p:nvSpPr>
        <p:spPr>
          <a:xfrm>
            <a:off x="10442770" y="857427"/>
            <a:ext cx="546409" cy="369332"/>
          </a:xfrm>
          <a:prstGeom prst="rect">
            <a:avLst/>
          </a:prstGeom>
          <a:noFill/>
        </p:spPr>
        <p:txBody>
          <a:bodyPr wrap="square" rtlCol="0">
            <a:spAutoFit/>
          </a:bodyPr>
          <a:lstStyle/>
          <a:p>
            <a:r>
              <a:rPr lang="en-US" altLang="zh-CN" dirty="0">
                <a:solidFill>
                  <a:schemeClr val="accent1">
                    <a:lumMod val="75000"/>
                  </a:schemeClr>
                </a:solidFill>
              </a:rPr>
              <a:t>T</a:t>
            </a:r>
            <a:r>
              <a:rPr lang="en-US" altLang="zh-CN" baseline="-25000" dirty="0">
                <a:solidFill>
                  <a:schemeClr val="accent1">
                    <a:lumMod val="75000"/>
                  </a:schemeClr>
                </a:solidFill>
              </a:rPr>
              <a:t>2</a:t>
            </a:r>
            <a:r>
              <a:rPr lang="en-US" altLang="zh-CN" dirty="0">
                <a:solidFill>
                  <a:schemeClr val="accent1">
                    <a:lumMod val="75000"/>
                  </a:schemeClr>
                </a:solidFill>
              </a:rPr>
              <a:t>.y</a:t>
            </a:r>
            <a:endParaRPr lang="zh-CN" altLang="en-US" dirty="0">
              <a:solidFill>
                <a:schemeClr val="accent1">
                  <a:lumMod val="75000"/>
                </a:schemeClr>
              </a:solidFill>
            </a:endParaRPr>
          </a:p>
        </p:txBody>
      </p:sp>
      <p:sp>
        <p:nvSpPr>
          <p:cNvPr id="11" name="文本框 10">
            <a:extLst>
              <a:ext uri="{FF2B5EF4-FFF2-40B4-BE49-F238E27FC236}">
                <a16:creationId xmlns:a16="http://schemas.microsoft.com/office/drawing/2014/main" id="{D1C13BDD-1A0D-40F7-9839-1BBBCF0962B2}"/>
              </a:ext>
            </a:extLst>
          </p:cNvPr>
          <p:cNvSpPr txBox="1"/>
          <p:nvPr/>
        </p:nvSpPr>
        <p:spPr>
          <a:xfrm>
            <a:off x="7851575" y="451542"/>
            <a:ext cx="917613" cy="369332"/>
          </a:xfrm>
          <a:prstGeom prst="rect">
            <a:avLst/>
          </a:prstGeom>
          <a:noFill/>
        </p:spPr>
        <p:txBody>
          <a:bodyPr wrap="square" rtlCol="0">
            <a:spAutoFit/>
          </a:bodyPr>
          <a:lstStyle/>
          <a:p>
            <a:r>
              <a:rPr lang="en-US" altLang="zh-CN" dirty="0">
                <a:solidFill>
                  <a:schemeClr val="accent1">
                    <a:lumMod val="75000"/>
                  </a:schemeClr>
                </a:solidFill>
              </a:rPr>
              <a:t>True</a:t>
            </a:r>
            <a:endParaRPr lang="zh-CN" altLang="en-US" dirty="0">
              <a:solidFill>
                <a:schemeClr val="accent1">
                  <a:lumMod val="75000"/>
                </a:schemeClr>
              </a:solidFill>
            </a:endParaRPr>
          </a:p>
        </p:txBody>
      </p:sp>
      <p:sp>
        <p:nvSpPr>
          <p:cNvPr id="20" name="文本框 19">
            <a:extLst>
              <a:ext uri="{FF2B5EF4-FFF2-40B4-BE49-F238E27FC236}">
                <a16:creationId xmlns:a16="http://schemas.microsoft.com/office/drawing/2014/main" id="{9F50ACCB-334A-444C-A1F5-06DD86AE7ED7}"/>
              </a:ext>
            </a:extLst>
          </p:cNvPr>
          <p:cNvSpPr txBox="1"/>
          <p:nvPr/>
        </p:nvSpPr>
        <p:spPr>
          <a:xfrm>
            <a:off x="9705049" y="483198"/>
            <a:ext cx="1315450" cy="369332"/>
          </a:xfrm>
          <a:prstGeom prst="rect">
            <a:avLst/>
          </a:prstGeom>
          <a:noFill/>
        </p:spPr>
        <p:txBody>
          <a:bodyPr wrap="square" rtlCol="0">
            <a:spAutoFit/>
          </a:bodyPr>
          <a:lstStyle/>
          <a:p>
            <a:r>
              <a:rPr lang="en-US" altLang="zh-CN" dirty="0">
                <a:solidFill>
                  <a:schemeClr val="accent1">
                    <a:lumMod val="75000"/>
                  </a:schemeClr>
                </a:solidFill>
              </a:rPr>
              <a:t>Estimation</a:t>
            </a:r>
            <a:endParaRPr lang="zh-CN" altLang="en-US" dirty="0">
              <a:solidFill>
                <a:schemeClr val="accent1">
                  <a:lumMod val="75000"/>
                </a:schemeClr>
              </a:solidFill>
            </a:endParaRPr>
          </a:p>
        </p:txBody>
      </p:sp>
      <p:sp>
        <p:nvSpPr>
          <p:cNvPr id="13" name="文本框 12">
            <a:extLst>
              <a:ext uri="{FF2B5EF4-FFF2-40B4-BE49-F238E27FC236}">
                <a16:creationId xmlns:a16="http://schemas.microsoft.com/office/drawing/2014/main" id="{B74505A2-6132-4F32-A91C-7E730D208393}"/>
              </a:ext>
            </a:extLst>
          </p:cNvPr>
          <p:cNvSpPr txBox="1"/>
          <p:nvPr/>
        </p:nvSpPr>
        <p:spPr>
          <a:xfrm>
            <a:off x="7993565" y="3301549"/>
            <a:ext cx="775623" cy="369332"/>
          </a:xfrm>
          <a:prstGeom prst="rect">
            <a:avLst/>
          </a:prstGeom>
          <a:noFill/>
        </p:spPr>
        <p:txBody>
          <a:bodyPr wrap="square" rtlCol="0">
            <a:spAutoFit/>
          </a:bodyPr>
          <a:lstStyle/>
          <a:p>
            <a:r>
              <a:rPr lang="en-US" altLang="zh-CN" dirty="0">
                <a:solidFill>
                  <a:schemeClr val="accent1">
                    <a:lumMod val="75000"/>
                  </a:schemeClr>
                </a:solidFill>
              </a:rPr>
              <a:t>18</a:t>
            </a:r>
            <a:endParaRPr lang="zh-CN" altLang="en-US" dirty="0">
              <a:solidFill>
                <a:schemeClr val="accent1">
                  <a:lumMod val="75000"/>
                </a:schemeClr>
              </a:solidFill>
            </a:endParaRPr>
          </a:p>
        </p:txBody>
      </p:sp>
      <p:sp>
        <p:nvSpPr>
          <p:cNvPr id="21" name="文本框 20">
            <a:extLst>
              <a:ext uri="{FF2B5EF4-FFF2-40B4-BE49-F238E27FC236}">
                <a16:creationId xmlns:a16="http://schemas.microsoft.com/office/drawing/2014/main" id="{D467954F-A90D-4908-8E27-2B73BE22D53E}"/>
              </a:ext>
            </a:extLst>
          </p:cNvPr>
          <p:cNvSpPr txBox="1"/>
          <p:nvPr/>
        </p:nvSpPr>
        <p:spPr>
          <a:xfrm>
            <a:off x="10113879" y="3278472"/>
            <a:ext cx="775623" cy="369332"/>
          </a:xfrm>
          <a:prstGeom prst="rect">
            <a:avLst/>
          </a:prstGeom>
          <a:noFill/>
        </p:spPr>
        <p:txBody>
          <a:bodyPr wrap="square" rtlCol="0">
            <a:spAutoFit/>
          </a:bodyPr>
          <a:lstStyle/>
          <a:p>
            <a:r>
              <a:rPr lang="en-US" altLang="zh-CN" dirty="0">
                <a:solidFill>
                  <a:schemeClr val="accent1">
                    <a:lumMod val="75000"/>
                  </a:schemeClr>
                </a:solidFill>
              </a:rPr>
              <a:t>20</a:t>
            </a:r>
            <a:endParaRPr lang="zh-CN" altLang="en-US" dirty="0">
              <a:solidFill>
                <a:schemeClr val="accent1">
                  <a:lumMod val="75000"/>
                </a:schemeClr>
              </a:solidFill>
            </a:endParaRPr>
          </a:p>
        </p:txBody>
      </p:sp>
    </p:spTree>
    <p:extLst>
      <p:ext uri="{BB962C8B-B14F-4D97-AF65-F5344CB8AC3E}">
        <p14:creationId xmlns:p14="http://schemas.microsoft.com/office/powerpoint/2010/main" val="24533191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860B7A0-8139-4958-BA10-9AED6D9D8D54}"/>
              </a:ext>
            </a:extLst>
          </p:cNvPr>
          <p:cNvGrpSpPr/>
          <p:nvPr/>
        </p:nvGrpSpPr>
        <p:grpSpPr>
          <a:xfrm>
            <a:off x="117816" y="65054"/>
            <a:ext cx="1178324" cy="1142309"/>
            <a:chOff x="897711" y="1104178"/>
            <a:chExt cx="4253230" cy="4253230"/>
          </a:xfrm>
        </p:grpSpPr>
        <p:sp>
          <p:nvSpPr>
            <p:cNvPr id="2" name="同心圆 13">
              <a:extLst>
                <a:ext uri="{FF2B5EF4-FFF2-40B4-BE49-F238E27FC236}">
                  <a16:creationId xmlns:a16="http://schemas.microsoft.com/office/drawing/2014/main" id="{4D5DDD8E-BC40-4567-A791-D3D060B5EA35}"/>
                </a:ext>
              </a:extLst>
            </p:cNvPr>
            <p:cNvSpPr/>
            <p:nvPr/>
          </p:nvSpPr>
          <p:spPr>
            <a:xfrm>
              <a:off x="897711" y="1104178"/>
              <a:ext cx="4253230" cy="4253230"/>
            </a:xfrm>
            <a:prstGeom prst="donut">
              <a:avLst>
                <a:gd name="adj" fmla="val 11120"/>
              </a:avLst>
            </a:prstGeom>
            <a:solidFill>
              <a:srgbClr val="E46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lumMod val="75000"/>
                    <a:lumOff val="25000"/>
                  </a:prstClr>
                </a:solidFill>
                <a:effectLst/>
                <a:uLnTx/>
                <a:uFillTx/>
                <a:latin typeface="字魂59号-创粗黑" panose="00000500000000000000" charset="-122"/>
                <a:ea typeface="字魂59号-创粗黑" panose="00000500000000000000" charset="-122"/>
                <a:cs typeface="+mn-ea"/>
                <a:sym typeface="+mn-lt"/>
              </a:endParaRPr>
            </a:p>
          </p:txBody>
        </p:sp>
        <p:sp>
          <p:nvSpPr>
            <p:cNvPr id="5" name="椭圆 4">
              <a:extLst>
                <a:ext uri="{FF2B5EF4-FFF2-40B4-BE49-F238E27FC236}">
                  <a16:creationId xmlns:a16="http://schemas.microsoft.com/office/drawing/2014/main" id="{05A0FC41-A33F-4B4F-959E-AD2123B7EB43}"/>
                </a:ext>
              </a:extLst>
            </p:cNvPr>
            <p:cNvSpPr/>
            <p:nvPr/>
          </p:nvSpPr>
          <p:spPr>
            <a:xfrm>
              <a:off x="1698224" y="1904691"/>
              <a:ext cx="2652204" cy="26522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10" name="文本框 5">
            <a:extLst>
              <a:ext uri="{FF2B5EF4-FFF2-40B4-BE49-F238E27FC236}">
                <a16:creationId xmlns:a16="http://schemas.microsoft.com/office/drawing/2014/main" id="{042B0695-2EDC-4E75-BEF3-F6044F192668}"/>
              </a:ext>
            </a:extLst>
          </p:cNvPr>
          <p:cNvSpPr txBox="1"/>
          <p:nvPr/>
        </p:nvSpPr>
        <p:spPr>
          <a:xfrm>
            <a:off x="1528738" y="280051"/>
            <a:ext cx="2593885"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469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PostgreSQL</a:t>
            </a:r>
          </a:p>
        </p:txBody>
      </p:sp>
      <p:grpSp>
        <p:nvGrpSpPr>
          <p:cNvPr id="14" name="1">
            <a:extLst>
              <a:ext uri="{FF2B5EF4-FFF2-40B4-BE49-F238E27FC236}">
                <a16:creationId xmlns:a16="http://schemas.microsoft.com/office/drawing/2014/main" id="{CF90EEBA-EC42-40CD-8183-26810924B670}"/>
              </a:ext>
            </a:extLst>
          </p:cNvPr>
          <p:cNvGrpSpPr/>
          <p:nvPr/>
        </p:nvGrpSpPr>
        <p:grpSpPr>
          <a:xfrm>
            <a:off x="1296140" y="1271721"/>
            <a:ext cx="333252" cy="257213"/>
            <a:chOff x="7208656" y="1681588"/>
            <a:chExt cx="927100" cy="581025"/>
          </a:xfrm>
          <a:solidFill>
            <a:schemeClr val="tx1"/>
          </a:solidFill>
        </p:grpSpPr>
        <p:sp>
          <p:nvSpPr>
            <p:cNvPr id="16" name="AutoShape 105">
              <a:extLst>
                <a:ext uri="{FF2B5EF4-FFF2-40B4-BE49-F238E27FC236}">
                  <a16:creationId xmlns:a16="http://schemas.microsoft.com/office/drawing/2014/main" id="{CA398301-8C28-4968-9C7B-C4D5A1FC7644}"/>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7" name="AutoShape 106">
              <a:extLst>
                <a:ext uri="{FF2B5EF4-FFF2-40B4-BE49-F238E27FC236}">
                  <a16:creationId xmlns:a16="http://schemas.microsoft.com/office/drawing/2014/main" id="{2588EC6D-FD8D-4FD0-B001-462E9ABE11D3}"/>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18" name="AutoShape 107">
              <a:extLst>
                <a:ext uri="{FF2B5EF4-FFF2-40B4-BE49-F238E27FC236}">
                  <a16:creationId xmlns:a16="http://schemas.microsoft.com/office/drawing/2014/main" id="{7E6F8D69-E5A8-4DD5-8831-A2921F39DE07}"/>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
        <p:nvSpPr>
          <p:cNvPr id="20" name="椭圆 19">
            <a:extLst>
              <a:ext uri="{FF2B5EF4-FFF2-40B4-BE49-F238E27FC236}">
                <a16:creationId xmlns:a16="http://schemas.microsoft.com/office/drawing/2014/main" id="{6B669FDA-A51B-48E1-8F12-46A4EF0E2A06}"/>
              </a:ext>
            </a:extLst>
          </p:cNvPr>
          <p:cNvSpPr/>
          <p:nvPr/>
        </p:nvSpPr>
        <p:spPr>
          <a:xfrm>
            <a:off x="1296140" y="1297674"/>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23" name="1">
            <a:extLst>
              <a:ext uri="{FF2B5EF4-FFF2-40B4-BE49-F238E27FC236}">
                <a16:creationId xmlns:a16="http://schemas.microsoft.com/office/drawing/2014/main" id="{A0ADC98B-0E3B-45E0-8978-8A222E5AFE40}"/>
              </a:ext>
            </a:extLst>
          </p:cNvPr>
          <p:cNvGrpSpPr/>
          <p:nvPr/>
        </p:nvGrpSpPr>
        <p:grpSpPr>
          <a:xfrm>
            <a:off x="1328476" y="2505083"/>
            <a:ext cx="333252" cy="257213"/>
            <a:chOff x="7208656" y="1681588"/>
            <a:chExt cx="927100" cy="581025"/>
          </a:xfrm>
          <a:solidFill>
            <a:schemeClr val="tx1"/>
          </a:solidFill>
        </p:grpSpPr>
        <p:sp>
          <p:nvSpPr>
            <p:cNvPr id="25" name="AutoShape 105">
              <a:extLst>
                <a:ext uri="{FF2B5EF4-FFF2-40B4-BE49-F238E27FC236}">
                  <a16:creationId xmlns:a16="http://schemas.microsoft.com/office/drawing/2014/main" id="{F6024088-CAEB-49D6-BB42-80D665BB33D8}"/>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27" name="AutoShape 106">
              <a:extLst>
                <a:ext uri="{FF2B5EF4-FFF2-40B4-BE49-F238E27FC236}">
                  <a16:creationId xmlns:a16="http://schemas.microsoft.com/office/drawing/2014/main" id="{2EAA50A0-D971-428C-BD91-E13D02ACE44D}"/>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28" name="AutoShape 107">
              <a:extLst>
                <a:ext uri="{FF2B5EF4-FFF2-40B4-BE49-F238E27FC236}">
                  <a16:creationId xmlns:a16="http://schemas.microsoft.com/office/drawing/2014/main" id="{76550745-5B39-4FF6-B10A-D9D1BCE2B196}"/>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
        <p:nvSpPr>
          <p:cNvPr id="29" name="文本框 28">
            <a:extLst>
              <a:ext uri="{FF2B5EF4-FFF2-40B4-BE49-F238E27FC236}">
                <a16:creationId xmlns:a16="http://schemas.microsoft.com/office/drawing/2014/main" id="{41612083-52E0-48D7-AFC2-7B1A57450816}"/>
              </a:ext>
            </a:extLst>
          </p:cNvPr>
          <p:cNvSpPr txBox="1"/>
          <p:nvPr/>
        </p:nvSpPr>
        <p:spPr>
          <a:xfrm>
            <a:off x="1872469" y="1207363"/>
            <a:ext cx="9201039" cy="1077218"/>
          </a:xfrm>
          <a:prstGeom prst="rect">
            <a:avLst/>
          </a:prstGeom>
          <a:noFill/>
        </p:spPr>
        <p:txBody>
          <a:bodyPr wrap="square" rtlCol="0">
            <a:spAutoFit/>
          </a:bodyPr>
          <a:lstStyle/>
          <a:p>
            <a:r>
              <a:rPr lang="en-US" altLang="zh-CN" sz="2400" b="1" dirty="0">
                <a:solidFill>
                  <a:schemeClr val="accent6"/>
                </a:solidFill>
              </a:rPr>
              <a:t>Join ordering</a:t>
            </a:r>
          </a:p>
          <a:p>
            <a:pPr marL="342900" indent="-342900">
              <a:buFont typeface="Wingdings" panose="05000000000000000000" pitchFamily="2" charset="2"/>
              <a:buChar char="l"/>
            </a:pPr>
            <a:r>
              <a:rPr lang="en-US" altLang="zh-CN" sz="2000" dirty="0"/>
              <a:t>include bushy trees but exclude trees with cross products</a:t>
            </a:r>
          </a:p>
          <a:p>
            <a:pPr marL="342900" indent="-342900">
              <a:buFont typeface="Wingdings" panose="05000000000000000000" pitchFamily="2" charset="2"/>
              <a:buChar char="l"/>
            </a:pPr>
            <a:r>
              <a:rPr lang="en-US" altLang="zh-CN" sz="2000" dirty="0"/>
              <a:t>dynamic programming </a:t>
            </a:r>
            <a:endParaRPr lang="zh-CN" altLang="en-US" sz="2000" dirty="0"/>
          </a:p>
        </p:txBody>
      </p:sp>
      <p:sp>
        <p:nvSpPr>
          <p:cNvPr id="31" name="AutoShape 688">
            <a:extLst>
              <a:ext uri="{FF2B5EF4-FFF2-40B4-BE49-F238E27FC236}">
                <a16:creationId xmlns:a16="http://schemas.microsoft.com/office/drawing/2014/main" id="{CE7073EE-205B-4C27-A1ED-B61199110CFC}"/>
              </a:ext>
            </a:extLst>
          </p:cNvPr>
          <p:cNvSpPr/>
          <p:nvPr/>
        </p:nvSpPr>
        <p:spPr bwMode="auto">
          <a:xfrm>
            <a:off x="1376670" y="1297674"/>
            <a:ext cx="276764" cy="372208"/>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solidFill>
              <a:schemeClr val="bg1"/>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2" name="1">
            <a:extLst>
              <a:ext uri="{FF2B5EF4-FFF2-40B4-BE49-F238E27FC236}">
                <a16:creationId xmlns:a16="http://schemas.microsoft.com/office/drawing/2014/main" id="{D87C7E88-5FD1-4156-8100-8F44B1C73E90}"/>
              </a:ext>
            </a:extLst>
          </p:cNvPr>
          <p:cNvGrpSpPr/>
          <p:nvPr/>
        </p:nvGrpSpPr>
        <p:grpSpPr>
          <a:xfrm>
            <a:off x="1296140" y="2652983"/>
            <a:ext cx="333252" cy="257213"/>
            <a:chOff x="7208656" y="1681588"/>
            <a:chExt cx="927100" cy="581025"/>
          </a:xfrm>
          <a:solidFill>
            <a:schemeClr val="tx1"/>
          </a:solidFill>
        </p:grpSpPr>
        <p:sp>
          <p:nvSpPr>
            <p:cNvPr id="33" name="AutoShape 105">
              <a:extLst>
                <a:ext uri="{FF2B5EF4-FFF2-40B4-BE49-F238E27FC236}">
                  <a16:creationId xmlns:a16="http://schemas.microsoft.com/office/drawing/2014/main" id="{EC689820-A39F-416C-B33D-C387289F6CAF}"/>
                </a:ext>
              </a:extLst>
            </p:cNvPr>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34" name="AutoShape 106">
              <a:extLst>
                <a:ext uri="{FF2B5EF4-FFF2-40B4-BE49-F238E27FC236}">
                  <a16:creationId xmlns:a16="http://schemas.microsoft.com/office/drawing/2014/main" id="{C9858277-5162-4BF8-BC91-CFF869CB2B02}"/>
                </a:ext>
              </a:extLst>
            </p:cNvPr>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35" name="AutoShape 107">
              <a:extLst>
                <a:ext uri="{FF2B5EF4-FFF2-40B4-BE49-F238E27FC236}">
                  <a16:creationId xmlns:a16="http://schemas.microsoft.com/office/drawing/2014/main" id="{2D205A79-4C4D-4C48-9AED-F9EDB2034E47}"/>
                </a:ext>
              </a:extLst>
            </p:cNvPr>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
        <p:nvSpPr>
          <p:cNvPr id="36" name="椭圆 35">
            <a:extLst>
              <a:ext uri="{FF2B5EF4-FFF2-40B4-BE49-F238E27FC236}">
                <a16:creationId xmlns:a16="http://schemas.microsoft.com/office/drawing/2014/main" id="{D7AE8C90-C647-453B-8854-BB8F4B3B3834}"/>
              </a:ext>
            </a:extLst>
          </p:cNvPr>
          <p:cNvSpPr/>
          <p:nvPr/>
        </p:nvSpPr>
        <p:spPr>
          <a:xfrm>
            <a:off x="1296140" y="2678936"/>
            <a:ext cx="417584" cy="4017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8AADE329-C477-4605-A687-30129C00C856}"/>
              </a:ext>
            </a:extLst>
          </p:cNvPr>
          <p:cNvSpPr txBox="1"/>
          <p:nvPr/>
        </p:nvSpPr>
        <p:spPr>
          <a:xfrm>
            <a:off x="1872469" y="2555324"/>
            <a:ext cx="9201039" cy="3539430"/>
          </a:xfrm>
          <a:prstGeom prst="rect">
            <a:avLst/>
          </a:prstGeom>
          <a:noFill/>
        </p:spPr>
        <p:txBody>
          <a:bodyPr wrap="square" rtlCol="0">
            <a:spAutoFit/>
          </a:bodyPr>
          <a:lstStyle/>
          <a:p>
            <a:r>
              <a:rPr lang="en-US" altLang="zh-CN" sz="2400" b="1" dirty="0">
                <a:solidFill>
                  <a:schemeClr val="accent6"/>
                </a:solidFill>
              </a:rPr>
              <a:t>Cost model</a:t>
            </a:r>
          </a:p>
          <a:p>
            <a:pPr marL="342900" indent="-342900">
              <a:buFont typeface="Wingdings" panose="05000000000000000000" pitchFamily="2" charset="2"/>
              <a:buChar char="l"/>
            </a:pPr>
            <a:r>
              <a:rPr lang="en-US" altLang="zh-CN" sz="2000" dirty="0"/>
              <a:t>over 4000 lines of C code</a:t>
            </a:r>
          </a:p>
          <a:p>
            <a:pPr marL="342900" indent="-342900">
              <a:buFont typeface="Wingdings" panose="05000000000000000000" pitchFamily="2" charset="2"/>
              <a:buChar char="l"/>
            </a:pPr>
            <a:r>
              <a:rPr lang="en-US" altLang="zh-CN" sz="2000" dirty="0"/>
              <a:t>disk-oriented cost model </a:t>
            </a:r>
          </a:p>
          <a:p>
            <a:pPr marL="342900" indent="-342900">
              <a:buFont typeface="Wingdings" panose="05000000000000000000" pitchFamily="2" charset="2"/>
              <a:buChar char="l"/>
            </a:pPr>
            <a:r>
              <a:rPr lang="en-US" altLang="zh-CN" sz="2000" dirty="0"/>
              <a:t>combine CPU and I/O costs with certain weights</a:t>
            </a:r>
          </a:p>
          <a:p>
            <a:pPr marL="800100" lvl="1" indent="-342900">
              <a:buFont typeface="Wingdings" panose="05000000000000000000" pitchFamily="2" charset="2"/>
              <a:buChar char="Ø"/>
            </a:pPr>
            <a:r>
              <a:rPr lang="en-US" altLang="zh-CN" sz="2000" dirty="0"/>
              <a:t>The cost of an operator is defined as a weighted sum of the number of accessed disk pages (both sequential and random) and the amount of data processed in memory. </a:t>
            </a:r>
          </a:p>
          <a:p>
            <a:pPr marL="800100" lvl="1" indent="-342900">
              <a:buFont typeface="Wingdings" panose="05000000000000000000" pitchFamily="2" charset="2"/>
              <a:buChar char="Ø"/>
            </a:pPr>
            <a:r>
              <a:rPr lang="en-US" altLang="zh-CN" sz="2000" dirty="0"/>
              <a:t>The cost of a query plan is then the sum of the costs of all operators. </a:t>
            </a:r>
          </a:p>
          <a:p>
            <a:pPr marL="800100" lvl="1" indent="-342900">
              <a:buFont typeface="Wingdings" panose="05000000000000000000" pitchFamily="2" charset="2"/>
              <a:buChar char="Ø"/>
            </a:pPr>
            <a:r>
              <a:rPr lang="en-US" altLang="zh-CN" sz="2000" dirty="0"/>
              <a:t>The default values of the weight parameters used in the sum (cost variables) are set by the optimizer designers and are meant to reflect the relative difference between random access, sequential access and CPU costs.</a:t>
            </a:r>
          </a:p>
        </p:txBody>
      </p:sp>
      <p:sp>
        <p:nvSpPr>
          <p:cNvPr id="39" name="Freeform 110">
            <a:extLst>
              <a:ext uri="{FF2B5EF4-FFF2-40B4-BE49-F238E27FC236}">
                <a16:creationId xmlns:a16="http://schemas.microsoft.com/office/drawing/2014/main" id="{C6113C99-1117-4F5E-BDA8-67539AA482BB}"/>
              </a:ext>
            </a:extLst>
          </p:cNvPr>
          <p:cNvSpPr>
            <a:spLocks noEditPoints="1"/>
          </p:cNvSpPr>
          <p:nvPr/>
        </p:nvSpPr>
        <p:spPr bwMode="auto">
          <a:xfrm>
            <a:off x="1351054" y="2723010"/>
            <a:ext cx="313195" cy="311098"/>
          </a:xfrm>
          <a:custGeom>
            <a:avLst/>
            <a:gdLst>
              <a:gd name="connsiteX0" fmla="*/ 371530 w 606580"/>
              <a:gd name="connsiteY0" fmla="*/ 171857 h 605592"/>
              <a:gd name="connsiteX1" fmla="*/ 387836 w 606580"/>
              <a:gd name="connsiteY1" fmla="*/ 174765 h 605592"/>
              <a:gd name="connsiteX2" fmla="*/ 394335 w 606580"/>
              <a:gd name="connsiteY2" fmla="*/ 204702 h 605592"/>
              <a:gd name="connsiteX3" fmla="*/ 346613 w 606580"/>
              <a:gd name="connsiteY3" fmla="*/ 278573 h 605592"/>
              <a:gd name="connsiteX4" fmla="*/ 372795 w 606580"/>
              <a:gd name="connsiteY4" fmla="*/ 278573 h 605592"/>
              <a:gd name="connsiteX5" fmla="*/ 394428 w 606580"/>
              <a:gd name="connsiteY5" fmla="*/ 300262 h 605592"/>
              <a:gd name="connsiteX6" fmla="*/ 372795 w 606580"/>
              <a:gd name="connsiteY6" fmla="*/ 321858 h 605592"/>
              <a:gd name="connsiteX7" fmla="*/ 372795 w 606580"/>
              <a:gd name="connsiteY7" fmla="*/ 321950 h 605592"/>
              <a:gd name="connsiteX8" fmla="*/ 324888 w 606580"/>
              <a:gd name="connsiteY8" fmla="*/ 321950 h 605592"/>
              <a:gd name="connsiteX9" fmla="*/ 324888 w 606580"/>
              <a:gd name="connsiteY9" fmla="*/ 343083 h 605592"/>
              <a:gd name="connsiteX10" fmla="*/ 372609 w 606580"/>
              <a:gd name="connsiteY10" fmla="*/ 343083 h 605592"/>
              <a:gd name="connsiteX11" fmla="*/ 394335 w 606580"/>
              <a:gd name="connsiteY11" fmla="*/ 364771 h 605592"/>
              <a:gd name="connsiteX12" fmla="*/ 372609 w 606580"/>
              <a:gd name="connsiteY12" fmla="*/ 386367 h 605592"/>
              <a:gd name="connsiteX13" fmla="*/ 324888 w 606580"/>
              <a:gd name="connsiteY13" fmla="*/ 386367 h 605592"/>
              <a:gd name="connsiteX14" fmla="*/ 324888 w 606580"/>
              <a:gd name="connsiteY14" fmla="*/ 412783 h 605592"/>
              <a:gd name="connsiteX15" fmla="*/ 303162 w 606580"/>
              <a:gd name="connsiteY15" fmla="*/ 434471 h 605592"/>
              <a:gd name="connsiteX16" fmla="*/ 281530 w 606580"/>
              <a:gd name="connsiteY16" fmla="*/ 412783 h 605592"/>
              <a:gd name="connsiteX17" fmla="*/ 281530 w 606580"/>
              <a:gd name="connsiteY17" fmla="*/ 386367 h 605592"/>
              <a:gd name="connsiteX18" fmla="*/ 233715 w 606580"/>
              <a:gd name="connsiteY18" fmla="*/ 386367 h 605592"/>
              <a:gd name="connsiteX19" fmla="*/ 212083 w 606580"/>
              <a:gd name="connsiteY19" fmla="*/ 364771 h 605592"/>
              <a:gd name="connsiteX20" fmla="*/ 233715 w 606580"/>
              <a:gd name="connsiteY20" fmla="*/ 343083 h 605592"/>
              <a:gd name="connsiteX21" fmla="*/ 281530 w 606580"/>
              <a:gd name="connsiteY21" fmla="*/ 343083 h 605592"/>
              <a:gd name="connsiteX22" fmla="*/ 281530 w 606580"/>
              <a:gd name="connsiteY22" fmla="*/ 321950 h 605592"/>
              <a:gd name="connsiteX23" fmla="*/ 233715 w 606580"/>
              <a:gd name="connsiteY23" fmla="*/ 321950 h 605592"/>
              <a:gd name="connsiteX24" fmla="*/ 212083 w 606580"/>
              <a:gd name="connsiteY24" fmla="*/ 300354 h 605592"/>
              <a:gd name="connsiteX25" fmla="*/ 233715 w 606580"/>
              <a:gd name="connsiteY25" fmla="*/ 278758 h 605592"/>
              <a:gd name="connsiteX26" fmla="*/ 259990 w 606580"/>
              <a:gd name="connsiteY26" fmla="*/ 278758 h 605592"/>
              <a:gd name="connsiteX27" fmla="*/ 212361 w 606580"/>
              <a:gd name="connsiteY27" fmla="*/ 204795 h 605592"/>
              <a:gd name="connsiteX28" fmla="*/ 218767 w 606580"/>
              <a:gd name="connsiteY28" fmla="*/ 174950 h 605592"/>
              <a:gd name="connsiteX29" fmla="*/ 248756 w 606580"/>
              <a:gd name="connsiteY29" fmla="*/ 181345 h 605592"/>
              <a:gd name="connsiteX30" fmla="*/ 303348 w 606580"/>
              <a:gd name="connsiteY30" fmla="*/ 265875 h 605592"/>
              <a:gd name="connsiteX31" fmla="*/ 357940 w 606580"/>
              <a:gd name="connsiteY31" fmla="*/ 181253 h 605592"/>
              <a:gd name="connsiteX32" fmla="*/ 371530 w 606580"/>
              <a:gd name="connsiteY32" fmla="*/ 171857 h 605592"/>
              <a:gd name="connsiteX33" fmla="*/ 303337 w 606580"/>
              <a:gd name="connsiteY33" fmla="*/ 50334 h 605592"/>
              <a:gd name="connsiteX34" fmla="*/ 50417 w 606580"/>
              <a:gd name="connsiteY34" fmla="*/ 302843 h 605592"/>
              <a:gd name="connsiteX35" fmla="*/ 303337 w 606580"/>
              <a:gd name="connsiteY35" fmla="*/ 555350 h 605592"/>
              <a:gd name="connsiteX36" fmla="*/ 556256 w 606580"/>
              <a:gd name="connsiteY36" fmla="*/ 302843 h 605592"/>
              <a:gd name="connsiteX37" fmla="*/ 303337 w 606580"/>
              <a:gd name="connsiteY37" fmla="*/ 50334 h 605592"/>
              <a:gd name="connsiteX38" fmla="*/ 303337 w 606580"/>
              <a:gd name="connsiteY38" fmla="*/ 0 h 605592"/>
              <a:gd name="connsiteX39" fmla="*/ 606580 w 606580"/>
              <a:gd name="connsiteY39" fmla="*/ 302843 h 605592"/>
              <a:gd name="connsiteX40" fmla="*/ 303337 w 606580"/>
              <a:gd name="connsiteY40" fmla="*/ 605592 h 605592"/>
              <a:gd name="connsiteX41" fmla="*/ 0 w 606580"/>
              <a:gd name="connsiteY41" fmla="*/ 302843 h 605592"/>
              <a:gd name="connsiteX42" fmla="*/ 303337 w 606580"/>
              <a:gd name="connsiteY4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6580" h="605592">
                <a:moveTo>
                  <a:pt x="371530" y="171857"/>
                </a:moveTo>
                <a:cubicBezTo>
                  <a:pt x="376950" y="170687"/>
                  <a:pt x="382822" y="171567"/>
                  <a:pt x="387836" y="174765"/>
                </a:cubicBezTo>
                <a:cubicBezTo>
                  <a:pt x="397863" y="181253"/>
                  <a:pt x="400741" y="194692"/>
                  <a:pt x="394335" y="204702"/>
                </a:cubicBezTo>
                <a:lnTo>
                  <a:pt x="346613" y="278573"/>
                </a:lnTo>
                <a:lnTo>
                  <a:pt x="372795" y="278573"/>
                </a:lnTo>
                <a:cubicBezTo>
                  <a:pt x="384772" y="278573"/>
                  <a:pt x="394428" y="288212"/>
                  <a:pt x="394428" y="300262"/>
                </a:cubicBezTo>
                <a:cubicBezTo>
                  <a:pt x="394428" y="312218"/>
                  <a:pt x="384772" y="321858"/>
                  <a:pt x="372795" y="321858"/>
                </a:cubicBezTo>
                <a:lnTo>
                  <a:pt x="372795" y="321950"/>
                </a:lnTo>
                <a:lnTo>
                  <a:pt x="324888" y="321950"/>
                </a:lnTo>
                <a:lnTo>
                  <a:pt x="324888" y="343083"/>
                </a:lnTo>
                <a:lnTo>
                  <a:pt x="372609" y="343083"/>
                </a:lnTo>
                <a:cubicBezTo>
                  <a:pt x="384679" y="343083"/>
                  <a:pt x="394335" y="352722"/>
                  <a:pt x="394335" y="364771"/>
                </a:cubicBezTo>
                <a:cubicBezTo>
                  <a:pt x="394335" y="376728"/>
                  <a:pt x="384679" y="386367"/>
                  <a:pt x="372609" y="386367"/>
                </a:cubicBezTo>
                <a:lnTo>
                  <a:pt x="324888" y="386367"/>
                </a:lnTo>
                <a:lnTo>
                  <a:pt x="324888" y="412783"/>
                </a:lnTo>
                <a:cubicBezTo>
                  <a:pt x="324888" y="424832"/>
                  <a:pt x="315232" y="434471"/>
                  <a:pt x="303162" y="434471"/>
                </a:cubicBezTo>
                <a:cubicBezTo>
                  <a:pt x="291185" y="434471"/>
                  <a:pt x="281530" y="424832"/>
                  <a:pt x="281530" y="412783"/>
                </a:cubicBezTo>
                <a:lnTo>
                  <a:pt x="281530" y="386367"/>
                </a:lnTo>
                <a:lnTo>
                  <a:pt x="233715" y="386367"/>
                </a:lnTo>
                <a:cubicBezTo>
                  <a:pt x="221738" y="386367"/>
                  <a:pt x="212083" y="376728"/>
                  <a:pt x="212083" y="364771"/>
                </a:cubicBezTo>
                <a:cubicBezTo>
                  <a:pt x="212083" y="352722"/>
                  <a:pt x="221738" y="343083"/>
                  <a:pt x="233715" y="343083"/>
                </a:cubicBezTo>
                <a:lnTo>
                  <a:pt x="281530" y="343083"/>
                </a:lnTo>
                <a:lnTo>
                  <a:pt x="281530" y="321950"/>
                </a:lnTo>
                <a:lnTo>
                  <a:pt x="233715" y="321950"/>
                </a:lnTo>
                <a:cubicBezTo>
                  <a:pt x="221738" y="321950"/>
                  <a:pt x="212083" y="312311"/>
                  <a:pt x="212083" y="300354"/>
                </a:cubicBezTo>
                <a:cubicBezTo>
                  <a:pt x="212083" y="288398"/>
                  <a:pt x="221738" y="278758"/>
                  <a:pt x="233715" y="278758"/>
                </a:cubicBezTo>
                <a:lnTo>
                  <a:pt x="259990" y="278758"/>
                </a:lnTo>
                <a:lnTo>
                  <a:pt x="212361" y="204795"/>
                </a:lnTo>
                <a:cubicBezTo>
                  <a:pt x="205769" y="194785"/>
                  <a:pt x="208740" y="181345"/>
                  <a:pt x="218767" y="174950"/>
                </a:cubicBezTo>
                <a:cubicBezTo>
                  <a:pt x="228794" y="168369"/>
                  <a:pt x="242257" y="171335"/>
                  <a:pt x="248756" y="181345"/>
                </a:cubicBezTo>
                <a:lnTo>
                  <a:pt x="303348" y="265875"/>
                </a:lnTo>
                <a:lnTo>
                  <a:pt x="357940" y="181253"/>
                </a:lnTo>
                <a:cubicBezTo>
                  <a:pt x="361143" y="176248"/>
                  <a:pt x="366110" y="173027"/>
                  <a:pt x="371530" y="171857"/>
                </a:cubicBezTo>
                <a:close/>
                <a:moveTo>
                  <a:pt x="303337" y="50334"/>
                </a:moveTo>
                <a:cubicBezTo>
                  <a:pt x="163878" y="50334"/>
                  <a:pt x="50417" y="163611"/>
                  <a:pt x="50417" y="302843"/>
                </a:cubicBezTo>
                <a:cubicBezTo>
                  <a:pt x="50417" y="441981"/>
                  <a:pt x="163878" y="555350"/>
                  <a:pt x="303337" y="555350"/>
                </a:cubicBezTo>
                <a:cubicBezTo>
                  <a:pt x="442702" y="555350"/>
                  <a:pt x="556256" y="441981"/>
                  <a:pt x="556256" y="302843"/>
                </a:cubicBezTo>
                <a:cubicBezTo>
                  <a:pt x="556256" y="163611"/>
                  <a:pt x="442702" y="50334"/>
                  <a:pt x="303337" y="50334"/>
                </a:cubicBezTo>
                <a:close/>
                <a:moveTo>
                  <a:pt x="303337" y="0"/>
                </a:moveTo>
                <a:cubicBezTo>
                  <a:pt x="471021" y="0"/>
                  <a:pt x="606580" y="135338"/>
                  <a:pt x="606580" y="302843"/>
                </a:cubicBezTo>
                <a:cubicBezTo>
                  <a:pt x="606580" y="470254"/>
                  <a:pt x="471021" y="605592"/>
                  <a:pt x="303337" y="605592"/>
                </a:cubicBezTo>
                <a:cubicBezTo>
                  <a:pt x="135559" y="605592"/>
                  <a:pt x="0" y="470254"/>
                  <a:pt x="0" y="302843"/>
                </a:cubicBezTo>
                <a:cubicBezTo>
                  <a:pt x="0" y="135338"/>
                  <a:pt x="135559" y="0"/>
                  <a:pt x="303337" y="0"/>
                </a:cubicBez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Tree>
    <p:extLst>
      <p:ext uri="{BB962C8B-B14F-4D97-AF65-F5344CB8AC3E}">
        <p14:creationId xmlns:p14="http://schemas.microsoft.com/office/powerpoint/2010/main" val="3462605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TotalTime>
  <Words>5230</Words>
  <Application>Microsoft Office PowerPoint</Application>
  <PresentationFormat>宽屏</PresentationFormat>
  <Paragraphs>294</Paragraphs>
  <Slides>31</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-apple-system</vt:lpstr>
      <vt:lpstr>CMSY10</vt:lpstr>
      <vt:lpstr>NimbusRomNo9L-Medi</vt:lpstr>
      <vt:lpstr>TypeLand.com 康熙字典體</vt:lpstr>
      <vt:lpstr>等线</vt:lpstr>
      <vt:lpstr>楷体</vt:lpstr>
      <vt:lpstr>微软雅黑</vt:lpstr>
      <vt:lpstr>文悦古典明朝体 (非商业使用) W5</vt:lpstr>
      <vt:lpstr>字魂58号-创中黑</vt:lpstr>
      <vt:lpstr>字魂59号-创粗黑</vt:lpstr>
      <vt:lpstr>Arial</vt:lpstr>
      <vt:lpstr>Calibri</vt:lpstr>
      <vt:lpstr>Cambria Math</vt:lpstr>
      <vt:lpstr>Open Sans Light</vt:lpstr>
      <vt:lpstr>Rockwell Extra 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ting</dc:creator>
  <cp:lastModifiedBy>chen ting</cp:lastModifiedBy>
  <cp:revision>30</cp:revision>
  <dcterms:created xsi:type="dcterms:W3CDTF">2022-04-15T06:01:29Z</dcterms:created>
  <dcterms:modified xsi:type="dcterms:W3CDTF">2022-04-20T11:41:39Z</dcterms:modified>
</cp:coreProperties>
</file>